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21" r:id="rId1"/>
  </p:sldMasterIdLst>
  <p:notesMasterIdLst>
    <p:notesMasterId r:id="rId30"/>
  </p:notesMasterIdLst>
  <p:handoutMasterIdLst>
    <p:handoutMasterId r:id="rId31"/>
  </p:handoutMasterIdLst>
  <p:sldIdLst>
    <p:sldId id="390" r:id="rId2"/>
    <p:sldId id="391" r:id="rId3"/>
    <p:sldId id="392" r:id="rId4"/>
    <p:sldId id="433" r:id="rId5"/>
    <p:sldId id="432" r:id="rId6"/>
    <p:sldId id="393" r:id="rId7"/>
    <p:sldId id="394" r:id="rId8"/>
    <p:sldId id="434" r:id="rId9"/>
    <p:sldId id="412" r:id="rId10"/>
    <p:sldId id="413" r:id="rId11"/>
    <p:sldId id="414" r:id="rId12"/>
    <p:sldId id="415" r:id="rId13"/>
    <p:sldId id="416" r:id="rId14"/>
    <p:sldId id="417" r:id="rId15"/>
    <p:sldId id="418" r:id="rId16"/>
    <p:sldId id="419" r:id="rId17"/>
    <p:sldId id="420" r:id="rId18"/>
    <p:sldId id="421" r:id="rId19"/>
    <p:sldId id="422" r:id="rId20"/>
    <p:sldId id="423" r:id="rId21"/>
    <p:sldId id="425" r:id="rId22"/>
    <p:sldId id="426" r:id="rId23"/>
    <p:sldId id="427" r:id="rId24"/>
    <p:sldId id="428" r:id="rId25"/>
    <p:sldId id="429" r:id="rId26"/>
    <p:sldId id="430" r:id="rId27"/>
    <p:sldId id="431" r:id="rId28"/>
    <p:sldId id="435" r:id="rId29"/>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ahoma"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ahoma"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ahoma"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ahoma" charset="0"/>
        <a:ea typeface="ＭＳ Ｐゴシック" charset="0"/>
        <a:cs typeface="+mn-cs"/>
      </a:defRPr>
    </a:lvl5pPr>
    <a:lvl6pPr marL="2286000" algn="l" defTabSz="457200" rtl="0" eaLnBrk="1" latinLnBrk="0" hangingPunct="1">
      <a:defRPr kern="1200">
        <a:solidFill>
          <a:schemeClr val="tx1"/>
        </a:solidFill>
        <a:latin typeface="Tahoma" charset="0"/>
        <a:ea typeface="ＭＳ Ｐゴシック" charset="0"/>
        <a:cs typeface="+mn-cs"/>
      </a:defRPr>
    </a:lvl6pPr>
    <a:lvl7pPr marL="2743200" algn="l" defTabSz="457200" rtl="0" eaLnBrk="1" latinLnBrk="0" hangingPunct="1">
      <a:defRPr kern="1200">
        <a:solidFill>
          <a:schemeClr val="tx1"/>
        </a:solidFill>
        <a:latin typeface="Tahoma" charset="0"/>
        <a:ea typeface="ＭＳ Ｐゴシック" charset="0"/>
        <a:cs typeface="+mn-cs"/>
      </a:defRPr>
    </a:lvl7pPr>
    <a:lvl8pPr marL="3200400" algn="l" defTabSz="457200" rtl="0" eaLnBrk="1" latinLnBrk="0" hangingPunct="1">
      <a:defRPr kern="1200">
        <a:solidFill>
          <a:schemeClr val="tx1"/>
        </a:solidFill>
        <a:latin typeface="Tahoma" charset="0"/>
        <a:ea typeface="ＭＳ Ｐゴシック" charset="0"/>
        <a:cs typeface="+mn-cs"/>
      </a:defRPr>
    </a:lvl8pPr>
    <a:lvl9pPr marL="3657600" algn="l" defTabSz="457200" rtl="0" eaLnBrk="1" latinLnBrk="0" hangingPunct="1">
      <a:defRPr kern="1200">
        <a:solidFill>
          <a:schemeClr val="tx1"/>
        </a:solidFill>
        <a:latin typeface="Tahoma"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5BD4FF"/>
    <a:srgbClr val="EAEAEA"/>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82508" autoAdjust="0"/>
  </p:normalViewPr>
  <p:slideViewPr>
    <p:cSldViewPr snapToGrid="0" snapToObjects="1">
      <p:cViewPr>
        <p:scale>
          <a:sx n="94" d="100"/>
          <a:sy n="94" d="100"/>
        </p:scale>
        <p:origin x="4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5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ea typeface="+mn-ea"/>
              </a:defRPr>
            </a:lvl1pPr>
          </a:lstStyle>
          <a:p>
            <a:pPr>
              <a:defRPr/>
            </a:pPr>
            <a:endParaRPr lang="en-US"/>
          </a:p>
        </p:txBody>
      </p:sp>
      <p:sp>
        <p:nvSpPr>
          <p:cNvPr id="8294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ea typeface="+mn-ea"/>
              </a:defRPr>
            </a:lvl1pPr>
          </a:lstStyle>
          <a:p>
            <a:pPr>
              <a:defRPr/>
            </a:pPr>
            <a:endParaRPr lang="en-US"/>
          </a:p>
        </p:txBody>
      </p:sp>
      <p:sp>
        <p:nvSpPr>
          <p:cNvPr id="8294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ea typeface="+mn-ea"/>
              </a:defRPr>
            </a:lvl1pPr>
          </a:lstStyle>
          <a:p>
            <a:pPr>
              <a:defRPr/>
            </a:pPr>
            <a:endParaRPr lang="en-US"/>
          </a:p>
        </p:txBody>
      </p:sp>
      <p:sp>
        <p:nvSpPr>
          <p:cNvPr id="8294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charset="0"/>
              </a:defRPr>
            </a:lvl1pPr>
          </a:lstStyle>
          <a:p>
            <a:fld id="{9ACB9B7C-5F52-AC4F-B5B2-5E0E9AECF471}" type="slidenum">
              <a:rPr lang="en-US"/>
              <a:pPr/>
              <a:t>‹#›</a:t>
            </a:fld>
            <a:endParaRPr lang="en-US"/>
          </a:p>
        </p:txBody>
      </p:sp>
    </p:spTree>
    <p:extLst>
      <p:ext uri="{BB962C8B-B14F-4D97-AF65-F5344CB8AC3E}">
        <p14:creationId xmlns:p14="http://schemas.microsoft.com/office/powerpoint/2010/main" val="2463132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ea typeface="+mn-ea"/>
              </a:defRPr>
            </a:lvl1pPr>
          </a:lstStyle>
          <a:p>
            <a:pPr>
              <a:defRPr/>
            </a:pPr>
            <a:endParaRPr lang="en-US"/>
          </a:p>
        </p:txBody>
      </p:sp>
      <p:sp>
        <p:nvSpPr>
          <p:cNvPr id="5123"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ea typeface="+mn-ea"/>
              </a:defRPr>
            </a:lvl1pPr>
          </a:lstStyle>
          <a:p>
            <a:pPr>
              <a:defRPr/>
            </a:pPr>
            <a:endParaRPr lang="en-US"/>
          </a:p>
        </p:txBody>
      </p:sp>
      <p:sp>
        <p:nvSpPr>
          <p:cNvPr id="11571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ea typeface="+mn-ea"/>
              </a:defRPr>
            </a:lvl1pPr>
          </a:lstStyle>
          <a:p>
            <a:pPr>
              <a:defRPr/>
            </a:pPr>
            <a:endParaRPr lang="en-US"/>
          </a:p>
        </p:txBody>
      </p:sp>
      <p:sp>
        <p:nvSpPr>
          <p:cNvPr id="5127"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charset="0"/>
              </a:defRPr>
            </a:lvl1pPr>
          </a:lstStyle>
          <a:p>
            <a:fld id="{FF0557C3-65E4-7D44-9BF0-83DDE2D260A0}" type="slidenum">
              <a:rPr lang="en-US"/>
              <a:pPr/>
              <a:t>‹#›</a:t>
            </a:fld>
            <a:endParaRPr lang="en-US"/>
          </a:p>
        </p:txBody>
      </p:sp>
    </p:spTree>
    <p:extLst>
      <p:ext uri="{BB962C8B-B14F-4D97-AF65-F5344CB8AC3E}">
        <p14:creationId xmlns:p14="http://schemas.microsoft.com/office/powerpoint/2010/main" val="36425677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a:solidFill>
                  <a:schemeClr val="tx1"/>
                </a:solidFill>
                <a:latin typeface="Tahoma" charset="0"/>
                <a:ea typeface="ＭＳ Ｐゴシック" charset="0"/>
              </a:defRPr>
            </a:lvl1pPr>
            <a:lvl2pPr marL="742950" indent="-285750" defTabSz="931863">
              <a:defRPr>
                <a:solidFill>
                  <a:schemeClr val="tx1"/>
                </a:solidFill>
                <a:latin typeface="Tahoma" charset="0"/>
                <a:ea typeface="ＭＳ Ｐゴシック" charset="0"/>
              </a:defRPr>
            </a:lvl2pPr>
            <a:lvl3pPr marL="1143000" indent="-228600" defTabSz="931863">
              <a:defRPr>
                <a:solidFill>
                  <a:schemeClr val="tx1"/>
                </a:solidFill>
                <a:latin typeface="Tahoma" charset="0"/>
                <a:ea typeface="ＭＳ Ｐゴシック" charset="0"/>
              </a:defRPr>
            </a:lvl3pPr>
            <a:lvl4pPr marL="1600200" indent="-228600" defTabSz="931863">
              <a:defRPr>
                <a:solidFill>
                  <a:schemeClr val="tx1"/>
                </a:solidFill>
                <a:latin typeface="Tahoma" charset="0"/>
                <a:ea typeface="ＭＳ Ｐゴシック" charset="0"/>
              </a:defRPr>
            </a:lvl4pPr>
            <a:lvl5pPr marL="2057400" indent="-228600" defTabSz="931863">
              <a:defRPr>
                <a:solidFill>
                  <a:schemeClr val="tx1"/>
                </a:solidFill>
                <a:latin typeface="Tahoma" charset="0"/>
                <a:ea typeface="ＭＳ Ｐゴシック" charset="0"/>
              </a:defRPr>
            </a:lvl5pPr>
            <a:lvl6pPr marL="2514600" indent="-228600" defTabSz="931863" eaLnBrk="0" fontAlgn="base" hangingPunct="0">
              <a:spcBef>
                <a:spcPct val="0"/>
              </a:spcBef>
              <a:spcAft>
                <a:spcPct val="0"/>
              </a:spcAft>
              <a:defRPr>
                <a:solidFill>
                  <a:schemeClr val="tx1"/>
                </a:solidFill>
                <a:latin typeface="Tahoma" charset="0"/>
                <a:ea typeface="ＭＳ Ｐゴシック" charset="0"/>
              </a:defRPr>
            </a:lvl6pPr>
            <a:lvl7pPr marL="2971800" indent="-228600" defTabSz="931863" eaLnBrk="0" fontAlgn="base" hangingPunct="0">
              <a:spcBef>
                <a:spcPct val="0"/>
              </a:spcBef>
              <a:spcAft>
                <a:spcPct val="0"/>
              </a:spcAft>
              <a:defRPr>
                <a:solidFill>
                  <a:schemeClr val="tx1"/>
                </a:solidFill>
                <a:latin typeface="Tahoma" charset="0"/>
                <a:ea typeface="ＭＳ Ｐゴシック" charset="0"/>
              </a:defRPr>
            </a:lvl7pPr>
            <a:lvl8pPr marL="3429000" indent="-228600" defTabSz="931863" eaLnBrk="0" fontAlgn="base" hangingPunct="0">
              <a:spcBef>
                <a:spcPct val="0"/>
              </a:spcBef>
              <a:spcAft>
                <a:spcPct val="0"/>
              </a:spcAft>
              <a:defRPr>
                <a:solidFill>
                  <a:schemeClr val="tx1"/>
                </a:solidFill>
                <a:latin typeface="Tahoma" charset="0"/>
                <a:ea typeface="ＭＳ Ｐゴシック" charset="0"/>
              </a:defRPr>
            </a:lvl8pPr>
            <a:lvl9pPr marL="3886200" indent="-228600" defTabSz="931863" eaLnBrk="0" fontAlgn="base" hangingPunct="0">
              <a:spcBef>
                <a:spcPct val="0"/>
              </a:spcBef>
              <a:spcAft>
                <a:spcPct val="0"/>
              </a:spcAft>
              <a:defRPr>
                <a:solidFill>
                  <a:schemeClr val="tx1"/>
                </a:solidFill>
                <a:latin typeface="Tahoma" charset="0"/>
                <a:ea typeface="ＭＳ Ｐゴシック" charset="0"/>
              </a:defRPr>
            </a:lvl9pPr>
          </a:lstStyle>
          <a:p>
            <a:fld id="{2DF0F1CE-F74F-FA40-BF6D-32FF5F0E4175}" type="slidenum">
              <a:rPr lang="en-US">
                <a:latin typeface="Times New Roman" charset="0"/>
              </a:rPr>
              <a:pPr/>
              <a:t>1</a:t>
            </a:fld>
            <a:endParaRPr lang="en-US">
              <a:latin typeface="Times New Roman"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with other data types, you can initialize a string variable by specifying an initial value. Given</a:t>
            </a:r>
            <a:r>
              <a:rPr lang="en-US" baseline="0" dirty="0" smtClean="0"/>
              <a:t> a size, the value must fit in the array including the null character. Too long of an initial value will result in a syntax error. Here we have given a char array of size 15 the value Hi There. Hi There plus the null character take up 9 characters leaving 6 undefined characters at the end of the array.</a:t>
            </a:r>
          </a:p>
          <a:p>
            <a:endParaRPr lang="en-US" baseline="0" dirty="0" smtClean="0"/>
          </a:p>
          <a:p>
            <a:r>
              <a:rPr lang="en-US" baseline="0" dirty="0" smtClean="0"/>
              <a:t>So, a string is a partially filled array with a sentinel at the end.</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12</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779998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specifying an initial</a:t>
            </a:r>
            <a:r>
              <a:rPr lang="en-US" baseline="0" dirty="0" smtClean="0"/>
              <a:t> value for a string variable, you can omit the size. The compiler will compute the size needed including the null character. Here we have an array called </a:t>
            </a:r>
            <a:r>
              <a:rPr lang="en-US" baseline="0" dirty="0" err="1" smtClean="0"/>
              <a:t>abc</a:t>
            </a:r>
            <a:r>
              <a:rPr lang="en-US" baseline="0" dirty="0" smtClean="0"/>
              <a:t> that is given the initial value of the string “</a:t>
            </a:r>
            <a:r>
              <a:rPr lang="en-US" baseline="0" dirty="0" err="1" smtClean="0"/>
              <a:t>abc</a:t>
            </a:r>
            <a:r>
              <a:rPr lang="en-US" baseline="0" dirty="0" smtClean="0"/>
              <a:t>”. The initial value is 3 characters. Adding the null character makes the size of the array 4 characters. This is not the same as initializing the array elements to the characters a, b, and c. This would define an array with a size of 3. If we added the null character to the initial value element list, we would end up with an array of size 4 with the same value as our string variable initialization.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13</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708953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a:t>
            </a:r>
            <a:r>
              <a:rPr lang="en-US" baseline="0" dirty="0" smtClean="0"/>
              <a:t> a string is an array, you can access the individual character elements as you can for any other array type. If we had a char array called hi with an initial value of “Hi”, hi[0] would be ‘H’, hi[1] would be ‘I’, hi[2] would be the null character, and the next two characters would be undefined.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14</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772754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also manipulate individual elements within the array</a:t>
            </a:r>
            <a:r>
              <a:rPr lang="en-US" baseline="0" dirty="0" smtClean="0"/>
              <a:t> as we can with any other array. Here we have a char array </a:t>
            </a:r>
            <a:r>
              <a:rPr lang="en-US" baseline="0" dirty="0" err="1" smtClean="0"/>
              <a:t>dobedo</a:t>
            </a:r>
            <a:r>
              <a:rPr lang="en-US" baseline="0" dirty="0" smtClean="0"/>
              <a:t> with an initial value of “</a:t>
            </a:r>
            <a:r>
              <a:rPr lang="en-US" baseline="0" dirty="0" err="1" smtClean="0"/>
              <a:t>DoBeDe</a:t>
            </a:r>
            <a:r>
              <a:rPr lang="en-US" baseline="0" dirty="0" smtClean="0"/>
              <a:t>”. Each character will be stored in the array with the null character at the end. We don’t know what character may come after the array. The next statement sets </a:t>
            </a:r>
            <a:r>
              <a:rPr lang="en-US" baseline="0" dirty="0" err="1" smtClean="0"/>
              <a:t>dobedo</a:t>
            </a:r>
            <a:r>
              <a:rPr lang="en-US" baseline="0" dirty="0" smtClean="0"/>
              <a:t>[5] to ‘o’ correcting the value to  “</a:t>
            </a:r>
            <a:r>
              <a:rPr lang="en-US" baseline="0" dirty="0" err="1" smtClean="0"/>
              <a:t>DoBeDo</a:t>
            </a:r>
            <a:r>
              <a:rPr lang="en-US" baseline="0" dirty="0" smtClean="0"/>
              <a:t>”. </a:t>
            </a:r>
          </a:p>
          <a:p>
            <a:endParaRPr lang="en-US" baseline="0" dirty="0" smtClean="0"/>
          </a:p>
          <a:p>
            <a:r>
              <a:rPr lang="en-US" baseline="0" dirty="0" smtClean="0"/>
              <a:t>The third statement sets </a:t>
            </a:r>
            <a:r>
              <a:rPr lang="en-US" baseline="0" dirty="0" err="1" smtClean="0"/>
              <a:t>dobedo</a:t>
            </a:r>
            <a:r>
              <a:rPr lang="en-US" baseline="0" dirty="0" smtClean="0"/>
              <a:t>[6] to ‘!’. It appears that the programmer wishes to add the ‘!’ to the end of the string but if we look closer, the ‘!’ has replaced the null character. We no longer have a valid string with an ending null character. If we now try to use the string, we will get unpredictable results. When using the string, the computer will define the end of the string as a null character. We don’t know where that might appear after our array. If the next character was a null character, we might not appear to have a problem. It’s also possible that we could pick up random appearing characters before a null character. It is also possible that we might not find a null character and end up trying to address an area outside of the program.</a:t>
            </a:r>
          </a:p>
          <a:p>
            <a:endParaRPr lang="en-US" baseline="0" dirty="0" smtClean="0"/>
          </a:p>
          <a:p>
            <a:r>
              <a:rPr lang="en-US" baseline="0" dirty="0" smtClean="0"/>
              <a:t>How would you calculate the length of a string assuming that there is a null character at the end of the string. Let’s add that to our program.</a:t>
            </a:r>
          </a:p>
          <a:p>
            <a:r>
              <a:rPr lang="en-US" baseline="0" dirty="0" smtClean="0"/>
              <a:t>// ch09StrLen from ch08Str – without #</a:t>
            </a:r>
            <a:r>
              <a:rPr lang="en-US" baseline="0" dirty="0" err="1" smtClean="0"/>
              <a:t>string.h</a:t>
            </a:r>
            <a:r>
              <a:rPr lang="en-US" baseline="0" dirty="0" smtClean="0"/>
              <a:t> &amp; </a:t>
            </a:r>
            <a:r>
              <a:rPr lang="en-US" baseline="0" dirty="0" err="1" smtClean="0"/>
              <a:t>strlen</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15</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030431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do a lot with strings. For</a:t>
            </a:r>
            <a:r>
              <a:rPr lang="en-US" baseline="0" dirty="0" smtClean="0"/>
              <a:t> many of the tasks we may want to use the functions in the string library. You can do this by including </a:t>
            </a:r>
            <a:r>
              <a:rPr lang="en-US" baseline="0" dirty="0" err="1" smtClean="0"/>
              <a:t>string.h</a:t>
            </a:r>
            <a:r>
              <a:rPr lang="en-US" baseline="0" dirty="0" smtClean="0"/>
              <a:t> in your program. If you do web search on C string functions, you will find documentation on the included functions including the one at Wikipedia.</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16</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647908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a:t>
            </a:r>
            <a:r>
              <a:rPr lang="en-US" baseline="0" dirty="0" smtClean="0"/>
              <a:t> written our own string length function but we don’t need it. The string library has the </a:t>
            </a:r>
            <a:r>
              <a:rPr lang="en-US" baseline="0" dirty="0" err="1" smtClean="0"/>
              <a:t>strlen</a:t>
            </a:r>
            <a:r>
              <a:rPr lang="en-US" baseline="0" dirty="0" smtClean="0"/>
              <a:t> function which when passed a string will return the number of characters in the string excluding the null character. The function returns a </a:t>
            </a:r>
            <a:r>
              <a:rPr lang="en-US" baseline="0" dirty="0" err="1" smtClean="0"/>
              <a:t>size_t</a:t>
            </a:r>
            <a:r>
              <a:rPr lang="en-US" baseline="0" dirty="0" smtClean="0"/>
              <a:t> data type so you may need to type cast depending on where it appears. The example shown here prints the length of a </a:t>
            </a:r>
            <a:r>
              <a:rPr lang="en-US" baseline="0" dirty="0" err="1" smtClean="0"/>
              <a:t>hello_world</a:t>
            </a:r>
            <a:r>
              <a:rPr lang="en-US" baseline="0" dirty="0" smtClean="0"/>
              <a:t> variable which is 11. Since the %d in the </a:t>
            </a:r>
            <a:r>
              <a:rPr lang="en-US" baseline="0" dirty="0" err="1" smtClean="0"/>
              <a:t>printf</a:t>
            </a:r>
            <a:r>
              <a:rPr lang="en-US" baseline="0" dirty="0" smtClean="0"/>
              <a:t> requires an </a:t>
            </a:r>
            <a:r>
              <a:rPr lang="en-US" baseline="0" dirty="0" err="1" smtClean="0"/>
              <a:t>int</a:t>
            </a:r>
            <a:r>
              <a:rPr lang="en-US" baseline="0" dirty="0" smtClean="0"/>
              <a:t>, an </a:t>
            </a:r>
            <a:r>
              <a:rPr lang="en-US" baseline="0" dirty="0" err="1" smtClean="0"/>
              <a:t>int</a:t>
            </a:r>
            <a:r>
              <a:rPr lang="en-US" baseline="0" dirty="0" smtClean="0"/>
              <a:t> type cast has been done on the results of </a:t>
            </a:r>
            <a:r>
              <a:rPr lang="en-US" baseline="0" dirty="0" err="1" smtClean="0"/>
              <a:t>strlen</a:t>
            </a:r>
            <a:r>
              <a:rPr lang="en-US" baseline="0" dirty="0" smtClean="0"/>
              <a:t> of </a:t>
            </a:r>
            <a:r>
              <a:rPr lang="en-US" baseline="0" dirty="0" err="1" smtClean="0"/>
              <a:t>hello_world</a:t>
            </a:r>
            <a:r>
              <a:rPr lang="en-US" baseline="0" dirty="0" smtClean="0"/>
              <a:t>.</a:t>
            </a:r>
          </a:p>
          <a:p>
            <a:endParaRPr lang="en-US" dirty="0" smtClean="0"/>
          </a:p>
          <a:p>
            <a:r>
              <a:rPr lang="en-US" dirty="0" err="1" smtClean="0"/>
              <a:t>size_t</a:t>
            </a:r>
            <a:r>
              <a:rPr lang="en-US" dirty="0" smtClean="0"/>
              <a:t> data type is an unsigned integer type – it is something that has been </a:t>
            </a:r>
            <a:r>
              <a:rPr lang="en-US" dirty="0" err="1" smtClean="0"/>
              <a:t>typedef’d</a:t>
            </a:r>
            <a:r>
              <a:rPr lang="en-US" dirty="0" smtClean="0"/>
              <a:t> in various library files.</a:t>
            </a:r>
          </a:p>
          <a:p>
            <a:endParaRPr lang="en-US" dirty="0" smtClean="0"/>
          </a:p>
          <a:p>
            <a:r>
              <a:rPr lang="en-US" dirty="0" smtClean="0"/>
              <a:t>What is </a:t>
            </a:r>
            <a:r>
              <a:rPr lang="en-US" dirty="0" err="1" smtClean="0"/>
              <a:t>typedef</a:t>
            </a:r>
            <a:r>
              <a:rPr lang="en-US" dirty="0" smtClean="0"/>
              <a:t>?</a:t>
            </a:r>
          </a:p>
          <a:p>
            <a:r>
              <a:rPr lang="en-US" dirty="0" err="1" smtClean="0"/>
              <a:t>typedef</a:t>
            </a:r>
            <a:r>
              <a:rPr lang="en-US" baseline="0" dirty="0" smtClean="0"/>
              <a:t> allows the programmer to create new data type names, synonyms for a defined type.  </a:t>
            </a:r>
          </a:p>
          <a:p>
            <a:endParaRPr lang="en-US" baseline="0" dirty="0" smtClean="0"/>
          </a:p>
          <a:p>
            <a:r>
              <a:rPr lang="en-US" baseline="0" dirty="0" smtClean="0">
                <a:latin typeface="Courier New"/>
                <a:cs typeface="Courier New"/>
              </a:rPr>
              <a:t>	</a:t>
            </a:r>
            <a:r>
              <a:rPr lang="en-US" baseline="0" dirty="0" err="1" smtClean="0">
                <a:latin typeface="Courier New"/>
                <a:cs typeface="Courier New"/>
              </a:rPr>
              <a:t>typedef</a:t>
            </a:r>
            <a:r>
              <a:rPr lang="en-US" baseline="0" dirty="0" smtClean="0">
                <a:latin typeface="Courier New"/>
                <a:cs typeface="Courier New"/>
              </a:rPr>
              <a:t> </a:t>
            </a:r>
            <a:r>
              <a:rPr lang="en-US" baseline="0" dirty="0" err="1" smtClean="0">
                <a:latin typeface="Courier New"/>
                <a:cs typeface="Courier New"/>
              </a:rPr>
              <a:t>int</a:t>
            </a:r>
            <a:r>
              <a:rPr lang="en-US" baseline="0" dirty="0" smtClean="0">
                <a:latin typeface="Courier New"/>
                <a:cs typeface="Courier New"/>
              </a:rPr>
              <a:t> Length;</a:t>
            </a:r>
          </a:p>
          <a:p>
            <a:endParaRPr lang="en-US" baseline="0" dirty="0" smtClean="0">
              <a:latin typeface="Courier New"/>
              <a:cs typeface="Courier New"/>
            </a:endParaRPr>
          </a:p>
          <a:p>
            <a:r>
              <a:rPr lang="en-US" baseline="0" dirty="0" smtClean="0"/>
              <a:t>makes Length a synonym for </a:t>
            </a:r>
            <a:r>
              <a:rPr lang="en-US" baseline="0" dirty="0" err="1" smtClean="0"/>
              <a:t>int</a:t>
            </a:r>
            <a:r>
              <a:rPr lang="en-US" baseline="0" dirty="0" smtClean="0"/>
              <a:t>, so then you can declare things like this:</a:t>
            </a:r>
          </a:p>
          <a:p>
            <a:endParaRPr lang="en-US" baseline="0" dirty="0" smtClean="0"/>
          </a:p>
          <a:p>
            <a:r>
              <a:rPr lang="en-US" baseline="0" dirty="0" smtClean="0">
                <a:latin typeface="Courier New"/>
                <a:cs typeface="Courier New"/>
              </a:rPr>
              <a:t>	Length height, width;</a:t>
            </a:r>
          </a:p>
          <a:p>
            <a:endParaRPr lang="en-US" baseline="0" dirty="0" smtClean="0">
              <a:latin typeface="Courier New"/>
              <a:cs typeface="Courier New"/>
            </a:endParaRPr>
          </a:p>
          <a:p>
            <a:r>
              <a:rPr lang="en-US" baseline="0" dirty="0" smtClean="0">
                <a:latin typeface="Courier New"/>
                <a:cs typeface="Courier New"/>
              </a:rPr>
              <a:t>Using </a:t>
            </a:r>
            <a:r>
              <a:rPr lang="en-US" baseline="0" dirty="0" err="1" smtClean="0">
                <a:latin typeface="Courier New"/>
                <a:cs typeface="Courier New"/>
              </a:rPr>
              <a:t>typedef</a:t>
            </a:r>
            <a:r>
              <a:rPr lang="en-US" baseline="0" dirty="0" smtClean="0">
                <a:latin typeface="Courier New"/>
                <a:cs typeface="Courier New"/>
              </a:rPr>
              <a:t> helps with portability issues as well.  Data types are machine-dependent. .  For example, an </a:t>
            </a:r>
            <a:r>
              <a:rPr lang="en-US" baseline="0" dirty="0" err="1" smtClean="0">
                <a:latin typeface="Courier New"/>
                <a:cs typeface="Courier New"/>
              </a:rPr>
              <a:t>int</a:t>
            </a:r>
            <a:r>
              <a:rPr lang="en-US" baseline="0" dirty="0" smtClean="0">
                <a:latin typeface="Courier New"/>
                <a:cs typeface="Courier New"/>
              </a:rPr>
              <a:t> on our system is 32 bits; on some systems, they are 64 bits.  If a data type is </a:t>
            </a:r>
            <a:r>
              <a:rPr lang="en-US" baseline="0" dirty="0" err="1" smtClean="0">
                <a:latin typeface="Courier New"/>
                <a:cs typeface="Courier New"/>
              </a:rPr>
              <a:t>typedef’d</a:t>
            </a:r>
            <a:r>
              <a:rPr lang="en-US" baseline="0" dirty="0" smtClean="0">
                <a:latin typeface="Courier New"/>
                <a:cs typeface="Courier New"/>
              </a:rPr>
              <a:t>, then only the </a:t>
            </a:r>
            <a:r>
              <a:rPr lang="en-US" baseline="0" dirty="0" err="1" smtClean="0">
                <a:latin typeface="Courier New"/>
                <a:cs typeface="Courier New"/>
              </a:rPr>
              <a:t>typedefs</a:t>
            </a:r>
            <a:r>
              <a:rPr lang="en-US" baseline="0" dirty="0" smtClean="0">
                <a:latin typeface="Courier New"/>
                <a:cs typeface="Courier New"/>
              </a:rPr>
              <a:t> need to be changed when the program is moved.</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17</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119087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strings are arrays, there are operations that we cannot do on string variables that we can on intrinsic data types. One thing that we cannot do</a:t>
            </a:r>
            <a:r>
              <a:rPr lang="en-US" baseline="0" dirty="0" smtClean="0"/>
              <a:t> is use the assignment operator to set a string variable to a string value. For this we can use the string library function </a:t>
            </a:r>
            <a:r>
              <a:rPr lang="en-US" baseline="0" dirty="0" err="1" smtClean="0"/>
              <a:t>strcpy</a:t>
            </a:r>
            <a:r>
              <a:rPr lang="en-US" baseline="0" dirty="0" smtClean="0"/>
              <a:t>, string copy. It has two arguments: the destination string and the source string. The source string will be copied to the destination string up to and including the null character. It is up to the programmer to make sure that the source string will fit in the destination string. There is no run time check.</a:t>
            </a:r>
          </a:p>
          <a:p>
            <a:endParaRPr lang="en-US" baseline="0" dirty="0" smtClean="0"/>
          </a:p>
          <a:p>
            <a:r>
              <a:rPr lang="en-US" baseline="0" dirty="0" smtClean="0"/>
              <a:t>If we want to place “Hello” in a string variable called </a:t>
            </a:r>
            <a:r>
              <a:rPr lang="en-US" baseline="0" dirty="0" err="1" smtClean="0"/>
              <a:t>msg</a:t>
            </a:r>
            <a:r>
              <a:rPr lang="en-US" baseline="0" dirty="0" smtClean="0"/>
              <a:t> we would </a:t>
            </a:r>
            <a:r>
              <a:rPr lang="en-US" baseline="0" dirty="0" err="1" smtClean="0"/>
              <a:t>strcpy</a:t>
            </a:r>
            <a:r>
              <a:rPr lang="en-US" baseline="0" dirty="0" smtClean="0"/>
              <a:t>(</a:t>
            </a:r>
            <a:r>
              <a:rPr lang="en-US" baseline="0" dirty="0" err="1" smtClean="0"/>
              <a:t>msg</a:t>
            </a:r>
            <a:r>
              <a:rPr lang="en-US" baseline="0" dirty="0" smtClean="0"/>
              <a:t>, “Hello</a:t>
            </a:r>
            <a:r>
              <a:rPr lang="en-US" baseline="0" dirty="0" smtClean="0"/>
              <a:t>”).</a:t>
            </a:r>
          </a:p>
          <a:p>
            <a:r>
              <a:rPr lang="en-US" baseline="0" dirty="0" smtClean="0"/>
              <a:t>Or, could assign each individual character:   </a:t>
            </a:r>
            <a:r>
              <a:rPr lang="en-US" baseline="0" dirty="0" err="1" smtClean="0"/>
              <a:t>msg</a:t>
            </a:r>
            <a:r>
              <a:rPr lang="en-US" baseline="0" dirty="0" smtClean="0"/>
              <a:t>[0] = ’H’;</a:t>
            </a:r>
          </a:p>
          <a:p>
            <a:r>
              <a:rPr lang="en-US" baseline="0" dirty="0" smtClean="0"/>
              <a:t>                                                                       </a:t>
            </a:r>
            <a:r>
              <a:rPr lang="en-US" baseline="0" dirty="0" err="1" smtClean="0"/>
              <a:t>msg</a:t>
            </a:r>
            <a:r>
              <a:rPr lang="en-US" baseline="0" dirty="0" smtClean="0"/>
              <a:t>[1] = ‘e’;     // etc.</a:t>
            </a:r>
          </a:p>
          <a:p>
            <a:endParaRPr lang="en-US" baseline="0" dirty="0" smtClean="0"/>
          </a:p>
          <a:p>
            <a:endParaRPr lang="en-US" baseline="0" dirty="0" smtClean="0"/>
          </a:p>
          <a:p>
            <a:r>
              <a:rPr lang="en-US" baseline="0" dirty="0" smtClean="0"/>
              <a:t>There is another function called </a:t>
            </a:r>
            <a:r>
              <a:rPr lang="en-US" baseline="0" dirty="0" err="1" smtClean="0"/>
              <a:t>strncpy</a:t>
            </a:r>
            <a:r>
              <a:rPr lang="en-US" baseline="0" dirty="0" smtClean="0"/>
              <a:t> which has an additional argument, the limit on the number of characters to copy. It is safer but if the limit is reached, no null character is placed in the destination.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18</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898374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also cannot use the == comparison operator with strings. You can use </a:t>
            </a:r>
            <a:r>
              <a:rPr lang="en-US" baseline="0" dirty="0" err="1" smtClean="0"/>
              <a:t>strcmp</a:t>
            </a:r>
            <a:r>
              <a:rPr lang="en-US" baseline="0" dirty="0" smtClean="0"/>
              <a:t>, string compare. For arguments you specify the two strings you wish to compare and it returns an int. That </a:t>
            </a:r>
            <a:r>
              <a:rPr lang="en-US" baseline="0" dirty="0" err="1" smtClean="0"/>
              <a:t>int</a:t>
            </a:r>
            <a:r>
              <a:rPr lang="en-US" baseline="0" dirty="0" smtClean="0"/>
              <a:t> is zero if the two are equal, less than zero if the first is less than the second, and greater than zero if the first is greater than the second</a:t>
            </a:r>
            <a:r>
              <a:rPr lang="en-US" baseline="0" dirty="0" smtClean="0"/>
              <a:t>.</a:t>
            </a:r>
          </a:p>
          <a:p>
            <a:endParaRPr lang="en-US" baseline="0" dirty="0" smtClean="0"/>
          </a:p>
          <a:p>
            <a:r>
              <a:rPr lang="en-US" baseline="0" dirty="0" smtClean="0"/>
              <a:t>Third print statement will be printed (H comes after G in alphabet).</a:t>
            </a:r>
            <a:endParaRPr lang="en-US" baseline="0" dirty="0" smtClean="0"/>
          </a:p>
          <a:p>
            <a:endParaRPr lang="en-US" baseline="0" dirty="0" smtClean="0"/>
          </a:p>
          <a:p>
            <a:r>
              <a:rPr lang="en-US" baseline="0" dirty="0" smtClean="0"/>
              <a:t>If we wanted to see how the two strings hello and </a:t>
            </a:r>
            <a:r>
              <a:rPr lang="en-US" baseline="0" dirty="0" smtClean="0"/>
              <a:t>goodbye </a:t>
            </a:r>
            <a:r>
              <a:rPr lang="en-US" baseline="0" dirty="0" smtClean="0"/>
              <a:t>compare, we could do it with this if-else structure. We would check for equal to zero, the strings are equal, and less than zero, hello is less than </a:t>
            </a:r>
            <a:r>
              <a:rPr lang="en-US" baseline="0" dirty="0" smtClean="0"/>
              <a:t>goodbye, </a:t>
            </a:r>
            <a:r>
              <a:rPr lang="en-US" baseline="0" dirty="0" smtClean="0"/>
              <a:t>leaving the condition where hello is greater than </a:t>
            </a:r>
            <a:r>
              <a:rPr lang="en-US" baseline="0" dirty="0" smtClean="0"/>
              <a:t>goodbye.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19</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180176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manipulating strings, it is common to want to add two strings together. This operation is called concatenation and the </a:t>
            </a:r>
            <a:r>
              <a:rPr lang="en-US" baseline="0" dirty="0" err="1" smtClean="0"/>
              <a:t>strcat</a:t>
            </a:r>
            <a:r>
              <a:rPr lang="en-US" baseline="0" dirty="0" smtClean="0"/>
              <a:t> function performs this operation. For arguments you first specify the string that you wish to add to and then the string you wish to add. In the example we have two string variables, msg1 and msg2, that both start off with a value of “Hello”. The third statement concatenates “World” onto msg1. After the operation, msg1 contains “</a:t>
            </a:r>
            <a:r>
              <a:rPr lang="en-US" baseline="0" dirty="0" err="1" smtClean="0"/>
              <a:t>HelloWorld</a:t>
            </a:r>
            <a:r>
              <a:rPr lang="en-US" baseline="0" dirty="0" smtClean="0"/>
              <a:t>” with no space between the words. When adding words together we need to be careful. You generally need to add at least one space between the words. The last </a:t>
            </a:r>
            <a:r>
              <a:rPr lang="en-US" baseline="0" dirty="0" err="1" smtClean="0"/>
              <a:t>strcat</a:t>
            </a:r>
            <a:r>
              <a:rPr lang="en-US" baseline="0" dirty="0" smtClean="0"/>
              <a:t> does this by starting the source string with a space.</a:t>
            </a:r>
          </a:p>
          <a:p>
            <a:endParaRPr lang="en-US" baseline="0" dirty="0" smtClean="0"/>
          </a:p>
          <a:p>
            <a:r>
              <a:rPr lang="en-US" sz="1400" b="1" baseline="0" dirty="0" smtClean="0">
                <a:solidFill>
                  <a:srgbClr val="FF0000"/>
                </a:solidFill>
              </a:rPr>
              <a:t>NOTICE:  strings as parameters</a:t>
            </a:r>
            <a:endParaRPr lang="en-US" sz="1400" b="1" dirty="0">
              <a:solidFill>
                <a:srgbClr val="FF0000"/>
              </a:solidFill>
            </a:endParaRPr>
          </a:p>
        </p:txBody>
      </p:sp>
      <p:sp>
        <p:nvSpPr>
          <p:cNvPr id="4" name="Slide Number Placeholder 3"/>
          <p:cNvSpPr>
            <a:spLocks noGrp="1"/>
          </p:cNvSpPr>
          <p:nvPr>
            <p:ph type="sldNum" sz="quarter" idx="10"/>
          </p:nvPr>
        </p:nvSpPr>
        <p:spPr/>
        <p:txBody>
          <a:bodyPr/>
          <a:lstStyle/>
          <a:p>
            <a:fld id="{C237B1E6-5EBD-4C12-9CF2-4C13CCC2F94A}" type="slidenum">
              <a:rPr lang="en-US" smtClean="0"/>
              <a:pPr/>
              <a:t>20</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336919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inputting a string, we have to use</a:t>
            </a:r>
            <a:r>
              <a:rPr lang="en-US" baseline="0" dirty="0" smtClean="0"/>
              <a:t> caution and make the string size </a:t>
            </a:r>
            <a:r>
              <a:rPr lang="en-US" baseline="0" dirty="0" smtClean="0"/>
              <a:t>is large </a:t>
            </a:r>
            <a:r>
              <a:rPr lang="en-US" baseline="0" dirty="0" smtClean="0"/>
              <a:t>enough to hold any potential input string including perhaps a new line character and a null character. C gives no warning about overrunning the boundaries of a string. Here we are defining a constant for the largest input string and then defining a string variable of that size plus two for the possible new line and null characters.</a:t>
            </a:r>
          </a:p>
          <a:p>
            <a:endParaRPr lang="en-US" baseline="0" dirty="0" smtClean="0"/>
          </a:p>
          <a:p>
            <a:r>
              <a:rPr lang="en-US" baseline="0" dirty="0" smtClean="0"/>
              <a:t>The string i/o functions we will look at are in </a:t>
            </a:r>
            <a:r>
              <a:rPr lang="en-US" baseline="0" dirty="0" err="1" smtClean="0"/>
              <a:t>stdio.h</a:t>
            </a:r>
            <a:r>
              <a:rPr lang="en-US" baseline="0" dirty="0" smtClean="0"/>
              <a:t>.</a:t>
            </a:r>
          </a:p>
          <a:p>
            <a:endParaRPr lang="en-US" baseline="0" dirty="0" smtClean="0"/>
          </a:p>
          <a:p>
            <a:r>
              <a:rPr lang="en-US" b="1" baseline="0" dirty="0" smtClean="0"/>
              <a:t>NOTICE:  </a:t>
            </a:r>
            <a:r>
              <a:rPr lang="en-US" b="1" baseline="0" dirty="0" err="1" smtClean="0"/>
              <a:t>const</a:t>
            </a:r>
            <a:r>
              <a:rPr lang="en-US" b="1" baseline="0" dirty="0" smtClean="0"/>
              <a:t> qualifier</a:t>
            </a:r>
            <a:endParaRPr lang="en-US" b="1"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21</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488039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a:solidFill>
                  <a:schemeClr val="tx1"/>
                </a:solidFill>
                <a:latin typeface="Tahoma" charset="0"/>
                <a:ea typeface="ＭＳ Ｐゴシック" charset="0"/>
              </a:defRPr>
            </a:lvl1pPr>
            <a:lvl2pPr marL="742950" indent="-285750" defTabSz="931863">
              <a:defRPr>
                <a:solidFill>
                  <a:schemeClr val="tx1"/>
                </a:solidFill>
                <a:latin typeface="Tahoma" charset="0"/>
                <a:ea typeface="ＭＳ Ｐゴシック" charset="0"/>
              </a:defRPr>
            </a:lvl2pPr>
            <a:lvl3pPr marL="1143000" indent="-228600" defTabSz="931863">
              <a:defRPr>
                <a:solidFill>
                  <a:schemeClr val="tx1"/>
                </a:solidFill>
                <a:latin typeface="Tahoma" charset="0"/>
                <a:ea typeface="ＭＳ Ｐゴシック" charset="0"/>
              </a:defRPr>
            </a:lvl3pPr>
            <a:lvl4pPr marL="1600200" indent="-228600" defTabSz="931863">
              <a:defRPr>
                <a:solidFill>
                  <a:schemeClr val="tx1"/>
                </a:solidFill>
                <a:latin typeface="Tahoma" charset="0"/>
                <a:ea typeface="ＭＳ Ｐゴシック" charset="0"/>
              </a:defRPr>
            </a:lvl4pPr>
            <a:lvl5pPr marL="2057400" indent="-228600" defTabSz="931863">
              <a:defRPr>
                <a:solidFill>
                  <a:schemeClr val="tx1"/>
                </a:solidFill>
                <a:latin typeface="Tahoma" charset="0"/>
                <a:ea typeface="ＭＳ Ｐゴシック" charset="0"/>
              </a:defRPr>
            </a:lvl5pPr>
            <a:lvl6pPr marL="2514600" indent="-228600" defTabSz="931863" eaLnBrk="0" fontAlgn="base" hangingPunct="0">
              <a:spcBef>
                <a:spcPct val="0"/>
              </a:spcBef>
              <a:spcAft>
                <a:spcPct val="0"/>
              </a:spcAft>
              <a:defRPr>
                <a:solidFill>
                  <a:schemeClr val="tx1"/>
                </a:solidFill>
                <a:latin typeface="Tahoma" charset="0"/>
                <a:ea typeface="ＭＳ Ｐゴシック" charset="0"/>
              </a:defRPr>
            </a:lvl6pPr>
            <a:lvl7pPr marL="2971800" indent="-228600" defTabSz="931863" eaLnBrk="0" fontAlgn="base" hangingPunct="0">
              <a:spcBef>
                <a:spcPct val="0"/>
              </a:spcBef>
              <a:spcAft>
                <a:spcPct val="0"/>
              </a:spcAft>
              <a:defRPr>
                <a:solidFill>
                  <a:schemeClr val="tx1"/>
                </a:solidFill>
                <a:latin typeface="Tahoma" charset="0"/>
                <a:ea typeface="ＭＳ Ｐゴシック" charset="0"/>
              </a:defRPr>
            </a:lvl7pPr>
            <a:lvl8pPr marL="3429000" indent="-228600" defTabSz="931863" eaLnBrk="0" fontAlgn="base" hangingPunct="0">
              <a:spcBef>
                <a:spcPct val="0"/>
              </a:spcBef>
              <a:spcAft>
                <a:spcPct val="0"/>
              </a:spcAft>
              <a:defRPr>
                <a:solidFill>
                  <a:schemeClr val="tx1"/>
                </a:solidFill>
                <a:latin typeface="Tahoma" charset="0"/>
                <a:ea typeface="ＭＳ Ｐゴシック" charset="0"/>
              </a:defRPr>
            </a:lvl8pPr>
            <a:lvl9pPr marL="3886200" indent="-228600" defTabSz="931863" eaLnBrk="0" fontAlgn="base" hangingPunct="0">
              <a:spcBef>
                <a:spcPct val="0"/>
              </a:spcBef>
              <a:spcAft>
                <a:spcPct val="0"/>
              </a:spcAft>
              <a:defRPr>
                <a:solidFill>
                  <a:schemeClr val="tx1"/>
                </a:solidFill>
                <a:latin typeface="Tahoma" charset="0"/>
                <a:ea typeface="ＭＳ Ｐゴシック" charset="0"/>
              </a:defRPr>
            </a:lvl9pPr>
          </a:lstStyle>
          <a:p>
            <a:fld id="{EFA2328F-066A-5647-B9E4-884A8606F852}" type="slidenum">
              <a:rPr lang="en-US">
                <a:latin typeface="Times New Roman" charset="0"/>
              </a:rPr>
              <a:pPr/>
              <a:t>2</a:t>
            </a:fld>
            <a:endParaRPr lang="en-US">
              <a:latin typeface="Times New Roman"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getchar</a:t>
            </a:r>
            <a:r>
              <a:rPr lang="en-US" baseline="0" dirty="0" smtClean="0"/>
              <a:t> function reads one character from standard input. It actually returns an </a:t>
            </a:r>
            <a:r>
              <a:rPr lang="en-US" baseline="0" dirty="0" err="1" smtClean="0"/>
              <a:t>int</a:t>
            </a:r>
            <a:r>
              <a:rPr lang="en-US" baseline="0" dirty="0" smtClean="0"/>
              <a:t> so you may need to type cast. However, the conversion will be done for you if you assign it to a char variable</a:t>
            </a:r>
            <a:r>
              <a:rPr lang="en-US" baseline="0" dirty="0" smtClean="0"/>
              <a:t>.</a:t>
            </a:r>
          </a:p>
          <a:p>
            <a:endParaRPr lang="en-US" baseline="0" dirty="0" smtClean="0"/>
          </a:p>
          <a:p>
            <a:r>
              <a:rPr lang="en-US" baseline="0" dirty="0" smtClean="0"/>
              <a:t>Can be used in place of </a:t>
            </a:r>
            <a:r>
              <a:rPr lang="en-US" baseline="0" dirty="0" err="1" smtClean="0"/>
              <a:t>scanf</a:t>
            </a:r>
            <a:r>
              <a:rPr lang="en-US" baseline="0" dirty="0" smtClean="0"/>
              <a:t> with “%c”</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22</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087308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output a string using</a:t>
            </a:r>
            <a:r>
              <a:rPr lang="en-US" baseline="0" dirty="0" smtClean="0"/>
              <a:t> the %s placeholder in a </a:t>
            </a:r>
            <a:r>
              <a:rPr lang="en-US" baseline="0" dirty="0" err="1" smtClean="0"/>
              <a:t>printf</a:t>
            </a:r>
            <a:r>
              <a:rPr lang="en-US" baseline="0" dirty="0" smtClean="0"/>
              <a:t>.</a:t>
            </a:r>
          </a:p>
          <a:p>
            <a:endParaRPr lang="en-US" baseline="0" dirty="0" smtClean="0"/>
          </a:p>
          <a:p>
            <a:r>
              <a:rPr lang="en-US" baseline="0" dirty="0" smtClean="0"/>
              <a:t>There is also a </a:t>
            </a:r>
            <a:r>
              <a:rPr lang="en-US" baseline="0" dirty="0" err="1" smtClean="0"/>
              <a:t>putchar</a:t>
            </a:r>
            <a:r>
              <a:rPr lang="en-US" baseline="0" dirty="0" smtClean="0"/>
              <a:t> function which will write one character at a time to standard output. The example defines a </a:t>
            </a:r>
            <a:r>
              <a:rPr lang="en-US" baseline="0" dirty="0" err="1" smtClean="0"/>
              <a:t>msg</a:t>
            </a:r>
            <a:r>
              <a:rPr lang="en-US" baseline="0" dirty="0" smtClean="0"/>
              <a:t> string variable with the value of Hello World in reverse. The first </a:t>
            </a:r>
            <a:r>
              <a:rPr lang="en-US" baseline="0" dirty="0" err="1" smtClean="0"/>
              <a:t>printf</a:t>
            </a:r>
            <a:r>
              <a:rPr lang="en-US" baseline="0" dirty="0" smtClean="0"/>
              <a:t> uses the %s to print out the string. Next is a loop which prints the string starting at the end using a </a:t>
            </a:r>
            <a:r>
              <a:rPr lang="en-US" baseline="0" dirty="0" err="1" smtClean="0"/>
              <a:t>putchar</a:t>
            </a:r>
            <a:r>
              <a:rPr lang="en-US" baseline="0" dirty="0" smtClean="0"/>
              <a:t>. This will print Hello World</a:t>
            </a:r>
            <a:r>
              <a:rPr lang="en-US" baseline="0" dirty="0" smtClean="0"/>
              <a:t>.</a:t>
            </a:r>
          </a:p>
          <a:p>
            <a:endParaRPr lang="en-US" baseline="0" dirty="0" smtClean="0"/>
          </a:p>
          <a:p>
            <a:r>
              <a:rPr lang="en-US" baseline="0" dirty="0" smtClean="0"/>
              <a:t>Can be used in place of </a:t>
            </a:r>
            <a:r>
              <a:rPr lang="en-US" baseline="0" dirty="0" err="1" smtClean="0"/>
              <a:t>printf</a:t>
            </a:r>
            <a:r>
              <a:rPr lang="en-US" baseline="0" dirty="0" smtClean="0"/>
              <a:t> with “%c”</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23</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522081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gets function</a:t>
            </a:r>
            <a:r>
              <a:rPr lang="en-US" baseline="0" dirty="0" smtClean="0"/>
              <a:t> inputs a line from </a:t>
            </a:r>
            <a:r>
              <a:rPr lang="en-US" baseline="0" dirty="0" err="1" smtClean="0"/>
              <a:t>stdin</a:t>
            </a:r>
            <a:r>
              <a:rPr lang="en-US" baseline="0" dirty="0" smtClean="0"/>
              <a:t>. It converts the newline character to a null character and places the string in the argument and also returns it as the return value. The gets function is dangerous because it does not check the length of the input and will overrun the string. On many machines the </a:t>
            </a:r>
            <a:r>
              <a:rPr lang="en-US" baseline="0" dirty="0" err="1" smtClean="0"/>
              <a:t>gcc</a:t>
            </a:r>
            <a:r>
              <a:rPr lang="en-US" baseline="0" dirty="0" smtClean="0"/>
              <a:t> compiler will produce a warning message if you use gets.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24</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301188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fgets</a:t>
            </a:r>
            <a:r>
              <a:rPr lang="en-US" dirty="0" smtClean="0"/>
              <a:t> function allows you</a:t>
            </a:r>
            <a:r>
              <a:rPr lang="en-US" baseline="0" dirty="0" smtClean="0"/>
              <a:t> to specify a size so it is safer than the gets. You also specify a file and for now we will just use </a:t>
            </a:r>
            <a:r>
              <a:rPr lang="en-US" baseline="0" dirty="0" err="1" smtClean="0"/>
              <a:t>stdin</a:t>
            </a:r>
            <a:r>
              <a:rPr lang="en-US" baseline="0" dirty="0" smtClean="0"/>
              <a:t>. It inputs characters through a new line character or until the specified size. If the new line character was read, it is placed in the string. If the limit is reached, it is not added. Lastly, the null character is added.</a:t>
            </a:r>
          </a:p>
          <a:p>
            <a:endParaRPr lang="en-US" baseline="0" dirty="0" smtClean="0"/>
          </a:p>
          <a:p>
            <a:r>
              <a:rPr lang="en-US" baseline="0" dirty="0" smtClean="0"/>
              <a:t>Depending on whether the limit was reached, you may or may not have a new line character before the null character. As shown here, you can check the last character and if it is the new line, replace it with a null character.</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25</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972155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function puts (writes) a correctly formatted string to standard output. A new line character is written in place of the null character. This means that you will always get</a:t>
            </a:r>
            <a:r>
              <a:rPr lang="en-US" baseline="0" dirty="0" smtClean="0"/>
              <a:t> a new line character when using puts.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26</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8802881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other hand, </a:t>
            </a:r>
            <a:r>
              <a:rPr lang="en-US" dirty="0" err="1" smtClean="0"/>
              <a:t>fputs</a:t>
            </a:r>
            <a:r>
              <a:rPr lang="en-US" dirty="0" smtClean="0"/>
              <a:t> writes the string and drops the null character. That means that it is your responsibility to make sure a new line is written when needed. Like </a:t>
            </a:r>
            <a:r>
              <a:rPr lang="en-US" dirty="0" err="1" smtClean="0"/>
              <a:t>fgets</a:t>
            </a:r>
            <a:r>
              <a:rPr lang="en-US" dirty="0" smtClean="0"/>
              <a:t>, the last argument in </a:t>
            </a:r>
            <a:r>
              <a:rPr lang="en-US" dirty="0" err="1" smtClean="0"/>
              <a:t>fputs</a:t>
            </a:r>
            <a:r>
              <a:rPr lang="en-US" dirty="0" smtClean="0"/>
              <a:t> is a file and for now</a:t>
            </a:r>
            <a:r>
              <a:rPr lang="en-US" baseline="0" dirty="0" smtClean="0"/>
              <a:t> we will use </a:t>
            </a:r>
            <a:r>
              <a:rPr lang="en-US" baseline="0" dirty="0" err="1" smtClean="0"/>
              <a:t>stdout</a:t>
            </a:r>
            <a:r>
              <a:rPr lang="en-US" baseline="0" dirty="0" smtClean="0"/>
              <a:t> for standard output.</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27</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634214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a:solidFill>
                  <a:schemeClr val="tx1"/>
                </a:solidFill>
                <a:latin typeface="Tahoma" charset="0"/>
                <a:ea typeface="ＭＳ Ｐゴシック" charset="0"/>
              </a:defRPr>
            </a:lvl1pPr>
            <a:lvl2pPr marL="742950" indent="-285750" defTabSz="931863">
              <a:defRPr>
                <a:solidFill>
                  <a:schemeClr val="tx1"/>
                </a:solidFill>
                <a:latin typeface="Tahoma" charset="0"/>
                <a:ea typeface="ＭＳ Ｐゴシック" charset="0"/>
              </a:defRPr>
            </a:lvl2pPr>
            <a:lvl3pPr marL="1143000" indent="-228600" defTabSz="931863">
              <a:defRPr>
                <a:solidFill>
                  <a:schemeClr val="tx1"/>
                </a:solidFill>
                <a:latin typeface="Tahoma" charset="0"/>
                <a:ea typeface="ＭＳ Ｐゴシック" charset="0"/>
              </a:defRPr>
            </a:lvl3pPr>
            <a:lvl4pPr marL="1600200" indent="-228600" defTabSz="931863">
              <a:defRPr>
                <a:solidFill>
                  <a:schemeClr val="tx1"/>
                </a:solidFill>
                <a:latin typeface="Tahoma" charset="0"/>
                <a:ea typeface="ＭＳ Ｐゴシック" charset="0"/>
              </a:defRPr>
            </a:lvl4pPr>
            <a:lvl5pPr marL="2057400" indent="-228600" defTabSz="931863">
              <a:defRPr>
                <a:solidFill>
                  <a:schemeClr val="tx1"/>
                </a:solidFill>
                <a:latin typeface="Tahoma" charset="0"/>
                <a:ea typeface="ＭＳ Ｐゴシック" charset="0"/>
              </a:defRPr>
            </a:lvl5pPr>
            <a:lvl6pPr marL="2514600" indent="-228600" defTabSz="931863" eaLnBrk="0" fontAlgn="base" hangingPunct="0">
              <a:spcBef>
                <a:spcPct val="0"/>
              </a:spcBef>
              <a:spcAft>
                <a:spcPct val="0"/>
              </a:spcAft>
              <a:defRPr>
                <a:solidFill>
                  <a:schemeClr val="tx1"/>
                </a:solidFill>
                <a:latin typeface="Tahoma" charset="0"/>
                <a:ea typeface="ＭＳ Ｐゴシック" charset="0"/>
              </a:defRPr>
            </a:lvl6pPr>
            <a:lvl7pPr marL="2971800" indent="-228600" defTabSz="931863" eaLnBrk="0" fontAlgn="base" hangingPunct="0">
              <a:spcBef>
                <a:spcPct val="0"/>
              </a:spcBef>
              <a:spcAft>
                <a:spcPct val="0"/>
              </a:spcAft>
              <a:defRPr>
                <a:solidFill>
                  <a:schemeClr val="tx1"/>
                </a:solidFill>
                <a:latin typeface="Tahoma" charset="0"/>
                <a:ea typeface="ＭＳ Ｐゴシック" charset="0"/>
              </a:defRPr>
            </a:lvl7pPr>
            <a:lvl8pPr marL="3429000" indent="-228600" defTabSz="931863" eaLnBrk="0" fontAlgn="base" hangingPunct="0">
              <a:spcBef>
                <a:spcPct val="0"/>
              </a:spcBef>
              <a:spcAft>
                <a:spcPct val="0"/>
              </a:spcAft>
              <a:defRPr>
                <a:solidFill>
                  <a:schemeClr val="tx1"/>
                </a:solidFill>
                <a:latin typeface="Tahoma" charset="0"/>
                <a:ea typeface="ＭＳ Ｐゴシック" charset="0"/>
              </a:defRPr>
            </a:lvl8pPr>
            <a:lvl9pPr marL="3886200" indent="-228600" defTabSz="931863" eaLnBrk="0" fontAlgn="base" hangingPunct="0">
              <a:spcBef>
                <a:spcPct val="0"/>
              </a:spcBef>
              <a:spcAft>
                <a:spcPct val="0"/>
              </a:spcAft>
              <a:defRPr>
                <a:solidFill>
                  <a:schemeClr val="tx1"/>
                </a:solidFill>
                <a:latin typeface="Tahoma" charset="0"/>
                <a:ea typeface="ＭＳ Ｐゴシック" charset="0"/>
              </a:defRPr>
            </a:lvl9pPr>
          </a:lstStyle>
          <a:p>
            <a:fld id="{65ECC640-7D18-9140-A792-24784AD8C83A}" type="slidenum">
              <a:rPr lang="en-US">
                <a:latin typeface="Times New Roman" charset="0"/>
              </a:rPr>
              <a:pPr/>
              <a:t>3</a:t>
            </a:fld>
            <a:endParaRPr lang="en-US">
              <a:latin typeface="Times New Roman"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a:solidFill>
                  <a:schemeClr val="tx1"/>
                </a:solidFill>
                <a:latin typeface="Tahoma" charset="0"/>
                <a:ea typeface="ＭＳ Ｐゴシック" charset="0"/>
              </a:defRPr>
            </a:lvl1pPr>
            <a:lvl2pPr marL="742950" indent="-285750" defTabSz="931863">
              <a:defRPr>
                <a:solidFill>
                  <a:schemeClr val="tx1"/>
                </a:solidFill>
                <a:latin typeface="Tahoma" charset="0"/>
                <a:ea typeface="ＭＳ Ｐゴシック" charset="0"/>
              </a:defRPr>
            </a:lvl2pPr>
            <a:lvl3pPr marL="1143000" indent="-228600" defTabSz="931863">
              <a:defRPr>
                <a:solidFill>
                  <a:schemeClr val="tx1"/>
                </a:solidFill>
                <a:latin typeface="Tahoma" charset="0"/>
                <a:ea typeface="ＭＳ Ｐゴシック" charset="0"/>
              </a:defRPr>
            </a:lvl3pPr>
            <a:lvl4pPr marL="1600200" indent="-228600" defTabSz="931863">
              <a:defRPr>
                <a:solidFill>
                  <a:schemeClr val="tx1"/>
                </a:solidFill>
                <a:latin typeface="Tahoma" charset="0"/>
                <a:ea typeface="ＭＳ Ｐゴシック" charset="0"/>
              </a:defRPr>
            </a:lvl4pPr>
            <a:lvl5pPr marL="2057400" indent="-228600" defTabSz="931863">
              <a:defRPr>
                <a:solidFill>
                  <a:schemeClr val="tx1"/>
                </a:solidFill>
                <a:latin typeface="Tahoma" charset="0"/>
                <a:ea typeface="ＭＳ Ｐゴシック" charset="0"/>
              </a:defRPr>
            </a:lvl5pPr>
            <a:lvl6pPr marL="2514600" indent="-228600" defTabSz="931863" eaLnBrk="0" fontAlgn="base" hangingPunct="0">
              <a:spcBef>
                <a:spcPct val="0"/>
              </a:spcBef>
              <a:spcAft>
                <a:spcPct val="0"/>
              </a:spcAft>
              <a:defRPr>
                <a:solidFill>
                  <a:schemeClr val="tx1"/>
                </a:solidFill>
                <a:latin typeface="Tahoma" charset="0"/>
                <a:ea typeface="ＭＳ Ｐゴシック" charset="0"/>
              </a:defRPr>
            </a:lvl6pPr>
            <a:lvl7pPr marL="2971800" indent="-228600" defTabSz="931863" eaLnBrk="0" fontAlgn="base" hangingPunct="0">
              <a:spcBef>
                <a:spcPct val="0"/>
              </a:spcBef>
              <a:spcAft>
                <a:spcPct val="0"/>
              </a:spcAft>
              <a:defRPr>
                <a:solidFill>
                  <a:schemeClr val="tx1"/>
                </a:solidFill>
                <a:latin typeface="Tahoma" charset="0"/>
                <a:ea typeface="ＭＳ Ｐゴシック" charset="0"/>
              </a:defRPr>
            </a:lvl7pPr>
            <a:lvl8pPr marL="3429000" indent="-228600" defTabSz="931863" eaLnBrk="0" fontAlgn="base" hangingPunct="0">
              <a:spcBef>
                <a:spcPct val="0"/>
              </a:spcBef>
              <a:spcAft>
                <a:spcPct val="0"/>
              </a:spcAft>
              <a:defRPr>
                <a:solidFill>
                  <a:schemeClr val="tx1"/>
                </a:solidFill>
                <a:latin typeface="Tahoma" charset="0"/>
                <a:ea typeface="ＭＳ Ｐゴシック" charset="0"/>
              </a:defRPr>
            </a:lvl8pPr>
            <a:lvl9pPr marL="3886200" indent="-228600" defTabSz="931863" eaLnBrk="0" fontAlgn="base" hangingPunct="0">
              <a:spcBef>
                <a:spcPct val="0"/>
              </a:spcBef>
              <a:spcAft>
                <a:spcPct val="0"/>
              </a:spcAft>
              <a:defRPr>
                <a:solidFill>
                  <a:schemeClr val="tx1"/>
                </a:solidFill>
                <a:latin typeface="Tahoma" charset="0"/>
                <a:ea typeface="ＭＳ Ｐゴシック" charset="0"/>
              </a:defRPr>
            </a:lvl9pPr>
          </a:lstStyle>
          <a:p>
            <a:fld id="{350D1325-94EA-564D-A3A3-E3E8F0463094}" type="slidenum">
              <a:rPr lang="en-US">
                <a:latin typeface="Times New Roman" charset="0"/>
              </a:rPr>
              <a:pPr/>
              <a:t>6</a:t>
            </a:fld>
            <a:endParaRPr lang="en-US">
              <a:latin typeface="Times New Roman" charset="0"/>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a:solidFill>
                  <a:schemeClr val="tx1"/>
                </a:solidFill>
                <a:latin typeface="Tahoma" charset="0"/>
                <a:ea typeface="ＭＳ Ｐゴシック" charset="0"/>
              </a:defRPr>
            </a:lvl1pPr>
            <a:lvl2pPr marL="742950" indent="-285750" defTabSz="931863">
              <a:defRPr>
                <a:solidFill>
                  <a:schemeClr val="tx1"/>
                </a:solidFill>
                <a:latin typeface="Tahoma" charset="0"/>
                <a:ea typeface="ＭＳ Ｐゴシック" charset="0"/>
              </a:defRPr>
            </a:lvl2pPr>
            <a:lvl3pPr marL="1143000" indent="-228600" defTabSz="931863">
              <a:defRPr>
                <a:solidFill>
                  <a:schemeClr val="tx1"/>
                </a:solidFill>
                <a:latin typeface="Tahoma" charset="0"/>
                <a:ea typeface="ＭＳ Ｐゴシック" charset="0"/>
              </a:defRPr>
            </a:lvl3pPr>
            <a:lvl4pPr marL="1600200" indent="-228600" defTabSz="931863">
              <a:defRPr>
                <a:solidFill>
                  <a:schemeClr val="tx1"/>
                </a:solidFill>
                <a:latin typeface="Tahoma" charset="0"/>
                <a:ea typeface="ＭＳ Ｐゴシック" charset="0"/>
              </a:defRPr>
            </a:lvl4pPr>
            <a:lvl5pPr marL="2057400" indent="-228600" defTabSz="931863">
              <a:defRPr>
                <a:solidFill>
                  <a:schemeClr val="tx1"/>
                </a:solidFill>
                <a:latin typeface="Tahoma" charset="0"/>
                <a:ea typeface="ＭＳ Ｐゴシック" charset="0"/>
              </a:defRPr>
            </a:lvl5pPr>
            <a:lvl6pPr marL="2514600" indent="-228600" defTabSz="931863" eaLnBrk="0" fontAlgn="base" hangingPunct="0">
              <a:spcBef>
                <a:spcPct val="0"/>
              </a:spcBef>
              <a:spcAft>
                <a:spcPct val="0"/>
              </a:spcAft>
              <a:defRPr>
                <a:solidFill>
                  <a:schemeClr val="tx1"/>
                </a:solidFill>
                <a:latin typeface="Tahoma" charset="0"/>
                <a:ea typeface="ＭＳ Ｐゴシック" charset="0"/>
              </a:defRPr>
            </a:lvl6pPr>
            <a:lvl7pPr marL="2971800" indent="-228600" defTabSz="931863" eaLnBrk="0" fontAlgn="base" hangingPunct="0">
              <a:spcBef>
                <a:spcPct val="0"/>
              </a:spcBef>
              <a:spcAft>
                <a:spcPct val="0"/>
              </a:spcAft>
              <a:defRPr>
                <a:solidFill>
                  <a:schemeClr val="tx1"/>
                </a:solidFill>
                <a:latin typeface="Tahoma" charset="0"/>
                <a:ea typeface="ＭＳ Ｐゴシック" charset="0"/>
              </a:defRPr>
            </a:lvl7pPr>
            <a:lvl8pPr marL="3429000" indent="-228600" defTabSz="931863" eaLnBrk="0" fontAlgn="base" hangingPunct="0">
              <a:spcBef>
                <a:spcPct val="0"/>
              </a:spcBef>
              <a:spcAft>
                <a:spcPct val="0"/>
              </a:spcAft>
              <a:defRPr>
                <a:solidFill>
                  <a:schemeClr val="tx1"/>
                </a:solidFill>
                <a:latin typeface="Tahoma" charset="0"/>
                <a:ea typeface="ＭＳ Ｐゴシック" charset="0"/>
              </a:defRPr>
            </a:lvl8pPr>
            <a:lvl9pPr marL="3886200" indent="-228600" defTabSz="931863" eaLnBrk="0" fontAlgn="base" hangingPunct="0">
              <a:spcBef>
                <a:spcPct val="0"/>
              </a:spcBef>
              <a:spcAft>
                <a:spcPct val="0"/>
              </a:spcAft>
              <a:defRPr>
                <a:solidFill>
                  <a:schemeClr val="tx1"/>
                </a:solidFill>
                <a:latin typeface="Tahoma" charset="0"/>
                <a:ea typeface="ＭＳ Ｐゴシック" charset="0"/>
              </a:defRPr>
            </a:lvl9pPr>
          </a:lstStyle>
          <a:p>
            <a:fld id="{C514585B-51D8-1547-ABE3-02F0E47F2FFA}" type="slidenum">
              <a:rPr lang="en-US">
                <a:latin typeface="Times New Roman" charset="0"/>
              </a:rPr>
              <a:pPr/>
              <a:t>7</a:t>
            </a:fld>
            <a:endParaRPr lang="en-US">
              <a:latin typeface="Times New Roman"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a:solidFill>
                  <a:schemeClr val="tx1"/>
                </a:solidFill>
                <a:latin typeface="Tahoma" charset="0"/>
                <a:ea typeface="ＭＳ Ｐゴシック" charset="0"/>
              </a:defRPr>
            </a:lvl1pPr>
            <a:lvl2pPr marL="742950" indent="-285750" defTabSz="931863">
              <a:defRPr>
                <a:solidFill>
                  <a:schemeClr val="tx1"/>
                </a:solidFill>
                <a:latin typeface="Tahoma" charset="0"/>
                <a:ea typeface="ＭＳ Ｐゴシック" charset="0"/>
              </a:defRPr>
            </a:lvl2pPr>
            <a:lvl3pPr marL="1143000" indent="-228600" defTabSz="931863">
              <a:defRPr>
                <a:solidFill>
                  <a:schemeClr val="tx1"/>
                </a:solidFill>
                <a:latin typeface="Tahoma" charset="0"/>
                <a:ea typeface="ＭＳ Ｐゴシック" charset="0"/>
              </a:defRPr>
            </a:lvl3pPr>
            <a:lvl4pPr marL="1600200" indent="-228600" defTabSz="931863">
              <a:defRPr>
                <a:solidFill>
                  <a:schemeClr val="tx1"/>
                </a:solidFill>
                <a:latin typeface="Tahoma" charset="0"/>
                <a:ea typeface="ＭＳ Ｐゴシック" charset="0"/>
              </a:defRPr>
            </a:lvl4pPr>
            <a:lvl5pPr marL="2057400" indent="-228600" defTabSz="931863">
              <a:defRPr>
                <a:solidFill>
                  <a:schemeClr val="tx1"/>
                </a:solidFill>
                <a:latin typeface="Tahoma" charset="0"/>
                <a:ea typeface="ＭＳ Ｐゴシック" charset="0"/>
              </a:defRPr>
            </a:lvl5pPr>
            <a:lvl6pPr marL="2514600" indent="-228600" defTabSz="931863" eaLnBrk="0" fontAlgn="base" hangingPunct="0">
              <a:spcBef>
                <a:spcPct val="0"/>
              </a:spcBef>
              <a:spcAft>
                <a:spcPct val="0"/>
              </a:spcAft>
              <a:defRPr>
                <a:solidFill>
                  <a:schemeClr val="tx1"/>
                </a:solidFill>
                <a:latin typeface="Tahoma" charset="0"/>
                <a:ea typeface="ＭＳ Ｐゴシック" charset="0"/>
              </a:defRPr>
            </a:lvl6pPr>
            <a:lvl7pPr marL="2971800" indent="-228600" defTabSz="931863" eaLnBrk="0" fontAlgn="base" hangingPunct="0">
              <a:spcBef>
                <a:spcPct val="0"/>
              </a:spcBef>
              <a:spcAft>
                <a:spcPct val="0"/>
              </a:spcAft>
              <a:defRPr>
                <a:solidFill>
                  <a:schemeClr val="tx1"/>
                </a:solidFill>
                <a:latin typeface="Tahoma" charset="0"/>
                <a:ea typeface="ＭＳ Ｐゴシック" charset="0"/>
              </a:defRPr>
            </a:lvl7pPr>
            <a:lvl8pPr marL="3429000" indent="-228600" defTabSz="931863" eaLnBrk="0" fontAlgn="base" hangingPunct="0">
              <a:spcBef>
                <a:spcPct val="0"/>
              </a:spcBef>
              <a:spcAft>
                <a:spcPct val="0"/>
              </a:spcAft>
              <a:defRPr>
                <a:solidFill>
                  <a:schemeClr val="tx1"/>
                </a:solidFill>
                <a:latin typeface="Tahoma" charset="0"/>
                <a:ea typeface="ＭＳ Ｐゴシック" charset="0"/>
              </a:defRPr>
            </a:lvl8pPr>
            <a:lvl9pPr marL="3886200" indent="-228600" defTabSz="931863" eaLnBrk="0" fontAlgn="base" hangingPunct="0">
              <a:spcBef>
                <a:spcPct val="0"/>
              </a:spcBef>
              <a:spcAft>
                <a:spcPct val="0"/>
              </a:spcAft>
              <a:defRPr>
                <a:solidFill>
                  <a:schemeClr val="tx1"/>
                </a:solidFill>
                <a:latin typeface="Tahoma" charset="0"/>
                <a:ea typeface="ＭＳ Ｐゴシック" charset="0"/>
              </a:defRPr>
            </a:lvl9pPr>
          </a:lstStyle>
          <a:p>
            <a:fld id="{C514585B-51D8-1547-ABE3-02F0E47F2FFA}" type="slidenum">
              <a:rPr lang="en-US">
                <a:latin typeface="Times New Roman" charset="0"/>
              </a:rPr>
              <a:pPr/>
              <a:t>8</a:t>
            </a:fld>
            <a:endParaRPr lang="en-US">
              <a:latin typeface="Times New Roman"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835715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string is a data type that, according to the C specifications, is not built into C. We’ve already </a:t>
            </a:r>
            <a:r>
              <a:rPr lang="en-US" baseline="0" dirty="0" smtClean="0"/>
              <a:t>seen string </a:t>
            </a:r>
            <a:r>
              <a:rPr lang="en-US" baseline="0" dirty="0" smtClean="0"/>
              <a:t>literal constants.</a:t>
            </a:r>
          </a:p>
          <a:p>
            <a:endParaRPr lang="en-US" baseline="0" dirty="0" smtClean="0"/>
          </a:p>
          <a:p>
            <a:r>
              <a:rPr lang="en-US" baseline="0" dirty="0" smtClean="0"/>
              <a:t>Strings are stored as an array of char with one character per element and one extra element containing a null character, ‘\0’, which marks the end of the string. Here we see how the “Hello” from the </a:t>
            </a:r>
            <a:r>
              <a:rPr lang="en-US" baseline="0" dirty="0" err="1" smtClean="0"/>
              <a:t>printf</a:t>
            </a:r>
            <a:r>
              <a:rPr lang="en-US" baseline="0" dirty="0" smtClean="0"/>
              <a:t> would be stored. One character for each element and then the null character after the o at the end of Hello.</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9</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047441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define a string</a:t>
            </a:r>
            <a:r>
              <a:rPr lang="en-US" baseline="0" dirty="0" smtClean="0"/>
              <a:t> variable, you define a char array. The definition char s[10] has room for 10 characters however we have to leave room for the end marker so it will hold a string up to 9 characters plus the null character. As with other variables that are not specified an initial value, the value of the array after the definition is undefined.</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10</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927417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a:t>
            </a:r>
            <a:r>
              <a:rPr lang="en-US" baseline="0" dirty="0" smtClean="0"/>
              <a:t> we specify a size that is large enough for the maximum size string we wish to store plus one for the null character. In many cases the array will be partially filled. Given our definition for s, if s contained “Hi Mom!” then the first 7 characters of the array with subscripts 0-6 would contain the characters of “Hi Mom!”. The 8</a:t>
            </a:r>
            <a:r>
              <a:rPr lang="en-US" baseline="30000" dirty="0" smtClean="0"/>
              <a:t>th</a:t>
            </a:r>
            <a:r>
              <a:rPr lang="en-US" baseline="0" dirty="0" smtClean="0"/>
              <a:t> character with subscript 7 would contain the null character. The remaining two characters would be undefined.</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11</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544142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C9A8656-B296-A840-A01A-43A85FC05C8D}" type="slidenum">
              <a:rPr lang="en-US" smtClean="0"/>
              <a:pPr/>
              <a:t>‹#›</a:t>
            </a:fld>
            <a:endParaRPr lang="en-US"/>
          </a:p>
        </p:txBody>
      </p:sp>
    </p:spTree>
    <p:extLst>
      <p:ext uri="{BB962C8B-B14F-4D97-AF65-F5344CB8AC3E}">
        <p14:creationId xmlns:p14="http://schemas.microsoft.com/office/powerpoint/2010/main" val="332466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45564C1-C8D1-9D4C-B78E-6AFB1C946D68}" type="slidenum">
              <a:rPr lang="en-US" smtClean="0"/>
              <a:pPr/>
              <a:t>‹#›</a:t>
            </a:fld>
            <a:endParaRPr lang="en-US"/>
          </a:p>
        </p:txBody>
      </p:sp>
    </p:spTree>
    <p:extLst>
      <p:ext uri="{BB962C8B-B14F-4D97-AF65-F5344CB8AC3E}">
        <p14:creationId xmlns:p14="http://schemas.microsoft.com/office/powerpoint/2010/main" val="328902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E30D3FA-4924-9C40-82FD-EF24916F8B0C}" type="slidenum">
              <a:rPr lang="en-US" smtClean="0"/>
              <a:pPr/>
              <a:t>‹#›</a:t>
            </a:fld>
            <a:endParaRPr lang="en-US"/>
          </a:p>
        </p:txBody>
      </p:sp>
    </p:spTree>
    <p:extLst>
      <p:ext uri="{BB962C8B-B14F-4D97-AF65-F5344CB8AC3E}">
        <p14:creationId xmlns:p14="http://schemas.microsoft.com/office/powerpoint/2010/main" val="559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B326431-1FCB-5D46-BBA1-5CE170A92A0E}" type="slidenum">
              <a:rPr lang="en-US" smtClean="0"/>
              <a:pPr/>
              <a:t>‹#›</a:t>
            </a:fld>
            <a:endParaRPr lang="en-US"/>
          </a:p>
        </p:txBody>
      </p:sp>
    </p:spTree>
    <p:extLst>
      <p:ext uri="{BB962C8B-B14F-4D97-AF65-F5344CB8AC3E}">
        <p14:creationId xmlns:p14="http://schemas.microsoft.com/office/powerpoint/2010/main" val="177615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5974336-8B66-8B4C-AAEA-F2B29F5F8134}" type="slidenum">
              <a:rPr lang="en-US" smtClean="0"/>
              <a:pPr/>
              <a:t>‹#›</a:t>
            </a:fld>
            <a:endParaRPr lang="en-US"/>
          </a:p>
        </p:txBody>
      </p:sp>
    </p:spTree>
    <p:extLst>
      <p:ext uri="{BB962C8B-B14F-4D97-AF65-F5344CB8AC3E}">
        <p14:creationId xmlns:p14="http://schemas.microsoft.com/office/powerpoint/2010/main" val="136758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4392868-9A3A-034C-A4A7-9F4BF0F5ADA6}" type="slidenum">
              <a:rPr lang="en-US" smtClean="0"/>
              <a:pPr/>
              <a:t>‹#›</a:t>
            </a:fld>
            <a:endParaRPr lang="en-US"/>
          </a:p>
        </p:txBody>
      </p:sp>
    </p:spTree>
    <p:extLst>
      <p:ext uri="{BB962C8B-B14F-4D97-AF65-F5344CB8AC3E}">
        <p14:creationId xmlns:p14="http://schemas.microsoft.com/office/powerpoint/2010/main" val="296782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57BEE7B-A0E8-B842-955B-1A3392CFC66C}" type="slidenum">
              <a:rPr lang="en-US" smtClean="0"/>
              <a:pPr/>
              <a:t>‹#›</a:t>
            </a:fld>
            <a:endParaRPr lang="en-US"/>
          </a:p>
        </p:txBody>
      </p:sp>
    </p:spTree>
    <p:extLst>
      <p:ext uri="{BB962C8B-B14F-4D97-AF65-F5344CB8AC3E}">
        <p14:creationId xmlns:p14="http://schemas.microsoft.com/office/powerpoint/2010/main" val="166492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A23F8FA1-C6F9-E046-9EC9-E42F5CCBCD41}" type="slidenum">
              <a:rPr lang="en-US" smtClean="0"/>
              <a:pPr/>
              <a:t>‹#›</a:t>
            </a:fld>
            <a:endParaRPr lang="en-US"/>
          </a:p>
        </p:txBody>
      </p:sp>
    </p:spTree>
    <p:extLst>
      <p:ext uri="{BB962C8B-B14F-4D97-AF65-F5344CB8AC3E}">
        <p14:creationId xmlns:p14="http://schemas.microsoft.com/office/powerpoint/2010/main" val="366835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5281D4A2-735D-6D45-B6CB-923BF96786FA}" type="slidenum">
              <a:rPr lang="en-US" smtClean="0"/>
              <a:pPr/>
              <a:t>‹#›</a:t>
            </a:fld>
            <a:endParaRPr lang="en-US"/>
          </a:p>
        </p:txBody>
      </p:sp>
    </p:spTree>
    <p:extLst>
      <p:ext uri="{BB962C8B-B14F-4D97-AF65-F5344CB8AC3E}">
        <p14:creationId xmlns:p14="http://schemas.microsoft.com/office/powerpoint/2010/main" val="42300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9A29BA5-88F2-5341-B386-0DE56E14DFB4}" type="slidenum">
              <a:rPr lang="en-US" smtClean="0"/>
              <a:pPr/>
              <a:t>‹#›</a:t>
            </a:fld>
            <a:endParaRPr lang="en-US"/>
          </a:p>
        </p:txBody>
      </p:sp>
    </p:spTree>
    <p:extLst>
      <p:ext uri="{BB962C8B-B14F-4D97-AF65-F5344CB8AC3E}">
        <p14:creationId xmlns:p14="http://schemas.microsoft.com/office/powerpoint/2010/main" val="683802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91CC05B-0664-3A47-A91B-3B87E83ECEDB}" type="slidenum">
              <a:rPr lang="en-US" smtClean="0"/>
              <a:pPr/>
              <a:t>‹#›</a:t>
            </a:fld>
            <a:endParaRPr lang="en-US"/>
          </a:p>
        </p:txBody>
      </p:sp>
    </p:spTree>
    <p:extLst>
      <p:ext uri="{BB962C8B-B14F-4D97-AF65-F5344CB8AC3E}">
        <p14:creationId xmlns:p14="http://schemas.microsoft.com/office/powerpoint/2010/main" val="8985061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8F0F5-C66C-F34D-9B78-7D63287ED2A9}" type="slidenum">
              <a:rPr lang="en-US" smtClean="0"/>
              <a:pPr/>
              <a:t>‹#›</a:t>
            </a:fld>
            <a:endParaRPr lang="en-US"/>
          </a:p>
        </p:txBody>
      </p:sp>
    </p:spTree>
    <p:extLst>
      <p:ext uri="{BB962C8B-B14F-4D97-AF65-F5344CB8AC3E}">
        <p14:creationId xmlns:p14="http://schemas.microsoft.com/office/powerpoint/2010/main" val="403701661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gi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22.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image" Target="../media/image24.jpeg"/><Relationship Id="rId5" Type="http://schemas.openxmlformats.org/officeDocument/2006/relationships/hyperlink" Target="http://en.wikipedia.org/wiki/String.h"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25.gif"/><Relationship Id="rId4" Type="http://schemas.openxmlformats.org/officeDocument/2006/relationships/image" Target="../media/image26.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4" Type="http://schemas.openxmlformats.org/officeDocument/2006/relationships/image" Target="../media/image28.png"/><Relationship Id="rId5" Type="http://schemas.openxmlformats.org/officeDocument/2006/relationships/image" Target="../media/image29.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4" Type="http://schemas.openxmlformats.org/officeDocument/2006/relationships/image" Target="../media/image31.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hyperlink" Target="http://www.asciitable.com/" TargetMode="Externa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4" Type="http://schemas.openxmlformats.org/officeDocument/2006/relationships/image" Target="../media/image33.jpe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4" Type="http://schemas.openxmlformats.org/officeDocument/2006/relationships/image" Target="../media/image27.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5.png"/></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4" Type="http://schemas.openxmlformats.org/officeDocument/2006/relationships/image" Target="../media/image37.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image" Target="../media/image38.png"/><Relationship Id="rId4" Type="http://schemas.openxmlformats.org/officeDocument/2006/relationships/image" Target="../media/image39.png"/><Relationship Id="rId5" Type="http://schemas.openxmlformats.org/officeDocument/2006/relationships/image" Target="../media/image40.jpe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3.png"/></Relationships>
</file>

<file path=ppt/slides/_rels/slide28.xml.rels><?xml version="1.0" encoding="UTF-8" standalone="yes"?>
<Relationships xmlns="http://schemas.openxmlformats.org/package/2006/relationships"><Relationship Id="rId3" Type="http://schemas.openxmlformats.org/officeDocument/2006/relationships/hyperlink" Target="https://www.tutorialspoint.com/c_standard_library/c_function_toupper.htm" TargetMode="External"/><Relationship Id="rId4" Type="http://schemas.openxmlformats.org/officeDocument/2006/relationships/hyperlink" Target="https://www.tutorialspoint.com/c_standard_library/c_function_tolower.htm" TargetMode="External"/><Relationship Id="rId5" Type="http://schemas.openxmlformats.org/officeDocument/2006/relationships/hyperlink" Target="http://www.c4learn.com/c-programming/c-arithmetic-operations-on-character/" TargetMode="External"/><Relationship Id="rId6" Type="http://schemas.openxmlformats.org/officeDocument/2006/relationships/hyperlink" Target="http://www.cplusplus.com/reference/cstring/" TargetMode="External"/><Relationship Id="rId1" Type="http://schemas.openxmlformats.org/officeDocument/2006/relationships/slideLayout" Target="../slideLayouts/slideLayout2.xml"/><Relationship Id="rId2" Type="http://schemas.openxmlformats.org/officeDocument/2006/relationships/hyperlink" Target="https://www.tutorialspoint.com/c_standard_library/c_function_strlen.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7594" y="3384736"/>
            <a:ext cx="4864100" cy="1474590"/>
          </a:xfrm>
          <a:prstGeom prst="rect">
            <a:avLst/>
          </a:prstGeom>
        </p:spPr>
      </p:pic>
      <p:pic>
        <p:nvPicPr>
          <p:cNvPr id="2" name="Picture 1"/>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3227594" y="1301436"/>
            <a:ext cx="4864100" cy="1510431"/>
          </a:xfrm>
          <a:prstGeom prst="rect">
            <a:avLst/>
          </a:prstGeom>
        </p:spPr>
      </p:pic>
      <p:sp>
        <p:nvSpPr>
          <p:cNvPr id="58371" name="Rectangle 2"/>
          <p:cNvSpPr>
            <a:spLocks noGrp="1" noChangeArrowheads="1"/>
          </p:cNvSpPr>
          <p:nvPr>
            <p:ph type="title"/>
          </p:nvPr>
        </p:nvSpPr>
        <p:spPr>
          <a:xfrm>
            <a:off x="714066" y="76055"/>
            <a:ext cx="7793038" cy="1038225"/>
          </a:xfrm>
        </p:spPr>
        <p:txBody>
          <a:bodyPr>
            <a:normAutofit/>
          </a:bodyPr>
          <a:lstStyle/>
          <a:p>
            <a:pPr eaLnBrk="1" hangingPunct="1"/>
            <a:r>
              <a:rPr lang="en-US" sz="4000" dirty="0" smtClean="0">
                <a:latin typeface="Tahoma" charset="0"/>
              </a:rPr>
              <a:t>Strings</a:t>
            </a:r>
            <a:endParaRPr lang="en-US" sz="4000" dirty="0">
              <a:latin typeface="Tahoma" charset="0"/>
            </a:endParaRPr>
          </a:p>
        </p:txBody>
      </p:sp>
      <p:sp>
        <p:nvSpPr>
          <p:cNvPr id="58372" name="Rectangle 3"/>
          <p:cNvSpPr>
            <a:spLocks noGrp="1" noChangeArrowheads="1"/>
          </p:cNvSpPr>
          <p:nvPr>
            <p:ph idx="1"/>
          </p:nvPr>
        </p:nvSpPr>
        <p:spPr>
          <a:xfrm>
            <a:off x="957144" y="971644"/>
            <a:ext cx="8339138" cy="5527343"/>
          </a:xfrm>
        </p:spPr>
        <p:txBody>
          <a:bodyPr>
            <a:normAutofit fontScale="92500" lnSpcReduction="10000"/>
          </a:bodyPr>
          <a:lstStyle/>
          <a:p>
            <a:pPr eaLnBrk="1" hangingPunct="1">
              <a:lnSpc>
                <a:spcPct val="90000"/>
              </a:lnSpc>
            </a:pPr>
            <a:r>
              <a:rPr lang="en-US" sz="2400" dirty="0" smtClean="0">
                <a:latin typeface="Tahoma" charset="0"/>
              </a:rPr>
              <a:t>In C, a </a:t>
            </a:r>
            <a:r>
              <a:rPr lang="en-US" sz="2400" dirty="0">
                <a:latin typeface="Tahoma" charset="0"/>
              </a:rPr>
              <a:t>string is an </a:t>
            </a:r>
            <a:r>
              <a:rPr lang="en-US" sz="2400" b="1" i="1" dirty="0">
                <a:solidFill>
                  <a:schemeClr val="accent6"/>
                </a:solidFill>
                <a:latin typeface="Tahoma" charset="0"/>
              </a:rPr>
              <a:t>array</a:t>
            </a:r>
            <a:r>
              <a:rPr lang="en-US" sz="2400" b="1" dirty="0">
                <a:solidFill>
                  <a:schemeClr val="accent6"/>
                </a:solidFill>
                <a:latin typeface="Tahoma" charset="0"/>
              </a:rPr>
              <a:t> of characters</a:t>
            </a:r>
          </a:p>
          <a:p>
            <a:pPr lvl="1" eaLnBrk="1" hangingPunct="1">
              <a:lnSpc>
                <a:spcPct val="90000"/>
              </a:lnSpc>
            </a:pPr>
            <a:r>
              <a:rPr lang="en-US" sz="2000" dirty="0">
                <a:latin typeface="Courier New" charset="0"/>
              </a:rPr>
              <a:t>char data[10] = </a:t>
            </a:r>
            <a:r>
              <a:rPr lang="ja-JP" altLang="en-US" sz="2000" dirty="0">
                <a:latin typeface="Courier New" charset="0"/>
              </a:rPr>
              <a:t>“</a:t>
            </a:r>
            <a:r>
              <a:rPr lang="en-US" sz="2000" dirty="0">
                <a:latin typeface="Courier New" charset="0"/>
              </a:rPr>
              <a:t>Hello</a:t>
            </a:r>
            <a:r>
              <a:rPr lang="ja-JP" altLang="en-US" sz="2000" dirty="0">
                <a:latin typeface="Courier New" charset="0"/>
              </a:rPr>
              <a:t>”</a:t>
            </a:r>
            <a:r>
              <a:rPr lang="en-US" sz="2000" dirty="0" smtClean="0">
                <a:latin typeface="Courier New" charset="0"/>
              </a:rPr>
              <a:t>;</a:t>
            </a:r>
          </a:p>
          <a:p>
            <a:pPr lvl="1" eaLnBrk="1" hangingPunct="1">
              <a:lnSpc>
                <a:spcPct val="90000"/>
              </a:lnSpc>
            </a:pPr>
            <a:endParaRPr lang="en-US" sz="2000" dirty="0">
              <a:latin typeface="Courier New" charset="0"/>
            </a:endParaRPr>
          </a:p>
          <a:p>
            <a:pPr lvl="1" eaLnBrk="1" hangingPunct="1">
              <a:lnSpc>
                <a:spcPct val="90000"/>
              </a:lnSpc>
            </a:pPr>
            <a:endParaRPr lang="en-US" sz="2000" dirty="0" smtClean="0">
              <a:latin typeface="Courier New" charset="0"/>
            </a:endParaRPr>
          </a:p>
          <a:p>
            <a:pPr marL="457200" lvl="1" indent="0" eaLnBrk="1" hangingPunct="1">
              <a:lnSpc>
                <a:spcPct val="90000"/>
              </a:lnSpc>
              <a:buNone/>
            </a:pPr>
            <a:endParaRPr lang="en-US" sz="2000" dirty="0" smtClean="0">
              <a:latin typeface="Courier New" charset="0"/>
            </a:endParaRPr>
          </a:p>
          <a:p>
            <a:pPr marL="457200" lvl="1" indent="0" eaLnBrk="1" hangingPunct="1">
              <a:lnSpc>
                <a:spcPct val="90000"/>
              </a:lnSpc>
              <a:buNone/>
            </a:pPr>
            <a:endParaRPr lang="en-US" sz="2000" dirty="0" smtClean="0">
              <a:latin typeface="Courier New" charset="0"/>
            </a:endParaRPr>
          </a:p>
          <a:p>
            <a:pPr marL="457200" lvl="1" indent="0" eaLnBrk="1" hangingPunct="1">
              <a:lnSpc>
                <a:spcPct val="90000"/>
              </a:lnSpc>
              <a:buNone/>
            </a:pPr>
            <a:endParaRPr lang="en-US" sz="2000" dirty="0">
              <a:latin typeface="Courier New" charset="0"/>
            </a:endParaRPr>
          </a:p>
          <a:p>
            <a:pPr lvl="1" eaLnBrk="1" hangingPunct="1">
              <a:lnSpc>
                <a:spcPct val="90000"/>
              </a:lnSpc>
            </a:pPr>
            <a:r>
              <a:rPr lang="en-US" sz="2000" dirty="0">
                <a:latin typeface="Courier New" charset="0"/>
              </a:rPr>
              <a:t>char data2[] = {</a:t>
            </a:r>
            <a:r>
              <a:rPr lang="ja-JP" altLang="en-US" sz="2000" dirty="0">
                <a:latin typeface="Courier New" charset="0"/>
              </a:rPr>
              <a:t>‘</a:t>
            </a:r>
            <a:r>
              <a:rPr lang="en-US" sz="2000" dirty="0">
                <a:latin typeface="Courier New" charset="0"/>
              </a:rPr>
              <a:t>H</a:t>
            </a:r>
            <a:r>
              <a:rPr lang="ja-JP" altLang="en-US" sz="2000" dirty="0">
                <a:latin typeface="Courier New" charset="0"/>
              </a:rPr>
              <a:t>’</a:t>
            </a:r>
            <a:r>
              <a:rPr lang="en-US" sz="2000" dirty="0">
                <a:latin typeface="Courier New" charset="0"/>
              </a:rPr>
              <a:t>, </a:t>
            </a:r>
            <a:r>
              <a:rPr lang="ja-JP" altLang="en-US" sz="2000" dirty="0">
                <a:latin typeface="Courier New" charset="0"/>
              </a:rPr>
              <a:t>‘</a:t>
            </a:r>
            <a:r>
              <a:rPr lang="en-US" sz="2000" dirty="0">
                <a:latin typeface="Courier New" charset="0"/>
              </a:rPr>
              <a:t>e</a:t>
            </a:r>
            <a:r>
              <a:rPr lang="ja-JP" altLang="en-US" sz="2000" dirty="0">
                <a:latin typeface="Courier New" charset="0"/>
              </a:rPr>
              <a:t>’</a:t>
            </a:r>
            <a:r>
              <a:rPr lang="en-US" sz="2000" dirty="0">
                <a:latin typeface="Courier New" charset="0"/>
              </a:rPr>
              <a:t>, </a:t>
            </a:r>
            <a:r>
              <a:rPr lang="ja-JP" altLang="en-US" sz="2000" dirty="0">
                <a:latin typeface="Courier New" charset="0"/>
              </a:rPr>
              <a:t>‘</a:t>
            </a:r>
            <a:r>
              <a:rPr lang="en-US" sz="2000" dirty="0">
                <a:latin typeface="Courier New" charset="0"/>
              </a:rPr>
              <a:t>l</a:t>
            </a:r>
            <a:r>
              <a:rPr lang="ja-JP" altLang="en-US" sz="2000" dirty="0">
                <a:latin typeface="Courier New" charset="0"/>
              </a:rPr>
              <a:t>’</a:t>
            </a:r>
            <a:r>
              <a:rPr lang="en-US" sz="2000" dirty="0">
                <a:latin typeface="Courier New" charset="0"/>
              </a:rPr>
              <a:t>, </a:t>
            </a:r>
            <a:r>
              <a:rPr lang="ja-JP" altLang="en-US" sz="2000" dirty="0">
                <a:latin typeface="Courier New" charset="0"/>
              </a:rPr>
              <a:t>‘</a:t>
            </a:r>
            <a:r>
              <a:rPr lang="en-US" sz="2000" dirty="0">
                <a:latin typeface="Courier New" charset="0"/>
              </a:rPr>
              <a:t>l</a:t>
            </a:r>
            <a:r>
              <a:rPr lang="ja-JP" altLang="en-US" sz="2000" dirty="0">
                <a:latin typeface="Courier New" charset="0"/>
              </a:rPr>
              <a:t>’</a:t>
            </a:r>
            <a:r>
              <a:rPr lang="en-US" sz="2000" dirty="0">
                <a:latin typeface="Courier New" charset="0"/>
              </a:rPr>
              <a:t>, </a:t>
            </a:r>
            <a:r>
              <a:rPr lang="ja-JP" altLang="en-US" sz="2000" dirty="0">
                <a:latin typeface="Courier New" charset="0"/>
              </a:rPr>
              <a:t>‘</a:t>
            </a:r>
            <a:r>
              <a:rPr lang="en-US" sz="2000" dirty="0">
                <a:latin typeface="Courier New" charset="0"/>
              </a:rPr>
              <a:t>o</a:t>
            </a:r>
            <a:r>
              <a:rPr lang="ja-JP" altLang="en-US" sz="2000" dirty="0">
                <a:latin typeface="Courier New" charset="0"/>
              </a:rPr>
              <a:t>’</a:t>
            </a:r>
            <a:r>
              <a:rPr lang="en-US" sz="2000" dirty="0">
                <a:latin typeface="Courier New" charset="0"/>
              </a:rPr>
              <a:t>, </a:t>
            </a:r>
            <a:r>
              <a:rPr lang="ja-JP" altLang="en-US" sz="2000" dirty="0">
                <a:latin typeface="Courier New" charset="0"/>
              </a:rPr>
              <a:t>‘</a:t>
            </a:r>
            <a:r>
              <a:rPr lang="en-US" sz="2000" dirty="0">
                <a:latin typeface="Courier New" charset="0"/>
              </a:rPr>
              <a:t>\0</a:t>
            </a:r>
            <a:r>
              <a:rPr lang="ja-JP" altLang="en-US" sz="2000" dirty="0">
                <a:latin typeface="Courier New" charset="0"/>
              </a:rPr>
              <a:t>’</a:t>
            </a:r>
            <a:r>
              <a:rPr lang="en-US" sz="2000" dirty="0" smtClean="0">
                <a:latin typeface="Courier New" charset="0"/>
              </a:rPr>
              <a:t>}</a:t>
            </a:r>
          </a:p>
          <a:p>
            <a:pPr marL="457200" lvl="1" indent="0" eaLnBrk="1" hangingPunct="1">
              <a:lnSpc>
                <a:spcPct val="90000"/>
              </a:lnSpc>
              <a:buNone/>
            </a:pPr>
            <a:endParaRPr lang="en-US" sz="2000" dirty="0">
              <a:latin typeface="Courier New" charset="0"/>
            </a:endParaRPr>
          </a:p>
          <a:p>
            <a:pPr marL="457200" lvl="1" indent="0" eaLnBrk="1" hangingPunct="1">
              <a:lnSpc>
                <a:spcPct val="90000"/>
              </a:lnSpc>
              <a:buNone/>
            </a:pPr>
            <a:endParaRPr lang="en-US" sz="2000" dirty="0" smtClean="0">
              <a:latin typeface="Courier New" charset="0"/>
            </a:endParaRPr>
          </a:p>
          <a:p>
            <a:pPr marL="457200" lvl="1" indent="0" eaLnBrk="1" hangingPunct="1">
              <a:lnSpc>
                <a:spcPct val="90000"/>
              </a:lnSpc>
              <a:buNone/>
            </a:pPr>
            <a:endParaRPr lang="en-US" sz="2000" dirty="0" smtClean="0">
              <a:latin typeface="Courier New" charset="0"/>
            </a:endParaRPr>
          </a:p>
          <a:p>
            <a:pPr marL="457200" lvl="1" indent="0" eaLnBrk="1" hangingPunct="1">
              <a:lnSpc>
                <a:spcPct val="90000"/>
              </a:lnSpc>
              <a:buNone/>
            </a:pPr>
            <a:endParaRPr lang="en-US" sz="2000" dirty="0" smtClean="0">
              <a:latin typeface="Courier New" charset="0"/>
            </a:endParaRPr>
          </a:p>
          <a:p>
            <a:pPr marL="457200" lvl="1" indent="0" eaLnBrk="1" hangingPunct="1">
              <a:lnSpc>
                <a:spcPct val="90000"/>
              </a:lnSpc>
              <a:buNone/>
            </a:pPr>
            <a:endParaRPr lang="en-US" sz="2000" dirty="0" smtClean="0">
              <a:latin typeface="Courier New" charset="0"/>
            </a:endParaRPr>
          </a:p>
          <a:p>
            <a:pPr marL="457200" lvl="1" indent="0" eaLnBrk="1" hangingPunct="1">
              <a:lnSpc>
                <a:spcPct val="90000"/>
              </a:lnSpc>
              <a:buNone/>
            </a:pPr>
            <a:endParaRPr lang="en-US" sz="2000" dirty="0">
              <a:latin typeface="Courier New" charset="0"/>
            </a:endParaRPr>
          </a:p>
          <a:p>
            <a:pPr eaLnBrk="1" hangingPunct="1">
              <a:lnSpc>
                <a:spcPct val="90000"/>
              </a:lnSpc>
            </a:pPr>
            <a:r>
              <a:rPr lang="en-US" sz="2400" dirty="0">
                <a:latin typeface="Tahoma" charset="0"/>
              </a:rPr>
              <a:t>Use </a:t>
            </a:r>
            <a:r>
              <a:rPr lang="en-US" sz="2400" dirty="0" smtClean="0">
                <a:latin typeface="Tahoma" charset="0"/>
              </a:rPr>
              <a:t>“%s” with </a:t>
            </a:r>
            <a:r>
              <a:rPr lang="en-US" sz="2400" dirty="0" err="1" smtClean="0">
                <a:latin typeface="Tahoma" charset="0"/>
              </a:rPr>
              <a:t>printf</a:t>
            </a:r>
            <a:r>
              <a:rPr lang="en-US" sz="2400" dirty="0" smtClean="0">
                <a:latin typeface="Tahoma" charset="0"/>
              </a:rPr>
              <a:t> </a:t>
            </a:r>
            <a:r>
              <a:rPr lang="en-US" sz="2400" dirty="0">
                <a:latin typeface="Tahoma" charset="0"/>
              </a:rPr>
              <a:t>to print strings</a:t>
            </a:r>
          </a:p>
          <a:p>
            <a:pPr lvl="1" eaLnBrk="1" hangingPunct="1">
              <a:lnSpc>
                <a:spcPct val="90000"/>
              </a:lnSpc>
            </a:pPr>
            <a:r>
              <a:rPr lang="en-US" sz="2000" dirty="0" err="1">
                <a:latin typeface="Courier New" charset="0"/>
              </a:rPr>
              <a:t>printf</a:t>
            </a:r>
            <a:r>
              <a:rPr lang="en-US" sz="2000" dirty="0">
                <a:latin typeface="Courier New" charset="0"/>
              </a:rPr>
              <a:t>(</a:t>
            </a:r>
            <a:r>
              <a:rPr lang="ja-JP" altLang="en-US" sz="2000" dirty="0">
                <a:latin typeface="Courier New" charset="0"/>
              </a:rPr>
              <a:t>“</a:t>
            </a:r>
            <a:r>
              <a:rPr lang="en-US" sz="2000" dirty="0">
                <a:latin typeface="Courier New" charset="0"/>
              </a:rPr>
              <a:t>%s</a:t>
            </a:r>
            <a:r>
              <a:rPr lang="ja-JP" altLang="en-US" sz="2000" dirty="0">
                <a:latin typeface="Courier New" charset="0"/>
              </a:rPr>
              <a:t>”</a:t>
            </a:r>
            <a:r>
              <a:rPr lang="en-US" sz="2000" dirty="0">
                <a:latin typeface="Courier New" charset="0"/>
              </a:rPr>
              <a:t>,data);</a:t>
            </a:r>
          </a:p>
          <a:p>
            <a:pPr eaLnBrk="1" hangingPunct="1">
              <a:lnSpc>
                <a:spcPct val="90000"/>
              </a:lnSpc>
            </a:pPr>
            <a:r>
              <a:rPr lang="en-US" sz="2400" dirty="0">
                <a:latin typeface="Tahoma" charset="0"/>
              </a:rPr>
              <a:t>Can be accessed char by char</a:t>
            </a:r>
          </a:p>
          <a:p>
            <a:pPr lvl="1" eaLnBrk="1" hangingPunct="1">
              <a:lnSpc>
                <a:spcPct val="90000"/>
              </a:lnSpc>
            </a:pPr>
            <a:r>
              <a:rPr lang="en-US" sz="2000" dirty="0">
                <a:latin typeface="Tahoma" charset="0"/>
              </a:rPr>
              <a:t>data[0] is first character </a:t>
            </a:r>
          </a:p>
        </p:txBody>
      </p:sp>
      <p:sp>
        <p:nvSpPr>
          <p:cNvPr id="583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563922B2-7914-5547-A37D-18F91B995AED}"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Variable Declaration</a:t>
            </a:r>
            <a:endParaRPr lang="en-US" dirty="0"/>
          </a:p>
        </p:txBody>
      </p:sp>
      <p:sp>
        <p:nvSpPr>
          <p:cNvPr id="3" name="Content Placeholder 2"/>
          <p:cNvSpPr>
            <a:spLocks noGrp="1"/>
          </p:cNvSpPr>
          <p:nvPr>
            <p:ph sz="quarter" idx="1"/>
          </p:nvPr>
        </p:nvSpPr>
        <p:spPr>
          <a:xfrm>
            <a:off x="914400" y="1572905"/>
            <a:ext cx="8229600" cy="4525963"/>
          </a:xfrm>
        </p:spPr>
        <p:txBody>
          <a:bodyPr/>
          <a:lstStyle/>
          <a:p>
            <a:r>
              <a:rPr lang="en-US" dirty="0"/>
              <a:t>Array of characters</a:t>
            </a:r>
            <a:r>
              <a:rPr lang="en-US" dirty="0" smtClean="0"/>
              <a:t>:</a:t>
            </a:r>
            <a:endParaRPr lang="en-US" dirty="0"/>
          </a:p>
          <a:p>
            <a:pPr lvl="1">
              <a:spcBef>
                <a:spcPts val="3600"/>
              </a:spcBef>
            </a:pPr>
            <a:r>
              <a:rPr lang="en-US" dirty="0" smtClean="0"/>
              <a:t>Declares </a:t>
            </a:r>
            <a:r>
              <a:rPr lang="en-US" dirty="0"/>
              <a:t>a c-string variable to hold up to 9 </a:t>
            </a:r>
            <a:r>
              <a:rPr lang="en-US" dirty="0" smtClean="0"/>
              <a:t>characters + </a:t>
            </a:r>
            <a:r>
              <a:rPr lang="en-US" dirty="0"/>
              <a:t>one null </a:t>
            </a:r>
            <a:r>
              <a:rPr lang="en-US" dirty="0" smtClean="0"/>
              <a:t>character</a:t>
            </a:r>
          </a:p>
          <a:p>
            <a:pPr lvl="1"/>
            <a:r>
              <a:rPr lang="en-US" dirty="0" smtClean="0"/>
              <a:t>No initial </a:t>
            </a:r>
            <a:r>
              <a:rPr lang="en-US" dirty="0" smtClean="0"/>
              <a:t>values</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8875" y="2171727"/>
            <a:ext cx="1633538" cy="333375"/>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8875" y="4073540"/>
            <a:ext cx="4922520" cy="655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570066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String Variable</a:t>
            </a:r>
          </a:p>
        </p:txBody>
      </p:sp>
      <p:sp>
        <p:nvSpPr>
          <p:cNvPr id="3" name="Content Placeholder 2"/>
          <p:cNvSpPr>
            <a:spLocks noGrp="1"/>
          </p:cNvSpPr>
          <p:nvPr>
            <p:ph sz="quarter" idx="1"/>
          </p:nvPr>
        </p:nvSpPr>
        <p:spPr>
          <a:xfrm>
            <a:off x="648269" y="1575593"/>
            <a:ext cx="8229600" cy="4525963"/>
          </a:xfrm>
        </p:spPr>
        <p:txBody>
          <a:bodyPr/>
          <a:lstStyle/>
          <a:p>
            <a:r>
              <a:rPr lang="en-US" dirty="0"/>
              <a:t>Typically </a:t>
            </a:r>
            <a:r>
              <a:rPr lang="en-US" dirty="0" smtClean="0"/>
              <a:t>a partially filled </a:t>
            </a:r>
            <a:r>
              <a:rPr lang="en-US" dirty="0"/>
              <a:t>array</a:t>
            </a:r>
          </a:p>
          <a:p>
            <a:pPr lvl="1"/>
            <a:r>
              <a:rPr lang="en-US" dirty="0"/>
              <a:t>Declare large enough to hold max-size string, including the null character.</a:t>
            </a:r>
          </a:p>
          <a:p>
            <a:r>
              <a:rPr lang="en-US" dirty="0" smtClean="0"/>
              <a:t>Given a </a:t>
            </a:r>
            <a:r>
              <a:rPr lang="en-US" dirty="0"/>
              <a:t>standard </a:t>
            </a:r>
            <a:r>
              <a:rPr lang="en-US" dirty="0" smtClean="0"/>
              <a:t>array:</a:t>
            </a:r>
            <a:r>
              <a:rPr lang="en-US" dirty="0"/>
              <a:t/>
            </a:r>
            <a:br>
              <a:rPr lang="en-US" dirty="0"/>
            </a:br>
            <a:endParaRPr lang="en-US" dirty="0"/>
          </a:p>
          <a:p>
            <a:r>
              <a:rPr lang="en-US" dirty="0"/>
              <a:t>If s contains string “Hi Mom!”, </a:t>
            </a:r>
            <a:r>
              <a:rPr lang="en-US" dirty="0" smtClean="0"/>
              <a:t>then stored </a:t>
            </a:r>
            <a:r>
              <a:rPr lang="en-US" dirty="0"/>
              <a:t>as:</a:t>
            </a:r>
          </a:p>
          <a:p>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3855" y="3838574"/>
            <a:ext cx="1633538" cy="333375"/>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3855" y="4809092"/>
            <a:ext cx="4922520" cy="655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658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String </a:t>
            </a:r>
            <a:r>
              <a:rPr lang="en-US" dirty="0" smtClean="0"/>
              <a:t>Variable Initialization</a:t>
            </a:r>
            <a:endParaRPr lang="en-US" dirty="0"/>
          </a:p>
        </p:txBody>
      </p:sp>
      <p:sp>
        <p:nvSpPr>
          <p:cNvPr id="3" name="Content Placeholder 2"/>
          <p:cNvSpPr>
            <a:spLocks noGrp="1"/>
          </p:cNvSpPr>
          <p:nvPr>
            <p:ph sz="quarter" idx="1"/>
          </p:nvPr>
        </p:nvSpPr>
        <p:spPr/>
        <p:txBody>
          <a:bodyPr/>
          <a:lstStyle/>
          <a:p>
            <a:r>
              <a:rPr lang="en-US" dirty="0"/>
              <a:t>Can initialize </a:t>
            </a:r>
            <a:r>
              <a:rPr lang="en-US" dirty="0" smtClean="0"/>
              <a:t>string:</a:t>
            </a:r>
          </a:p>
          <a:p>
            <a:pPr lvl="1">
              <a:spcBef>
                <a:spcPts val="3600"/>
              </a:spcBef>
            </a:pPr>
            <a:r>
              <a:rPr lang="en-US" dirty="0" smtClean="0"/>
              <a:t>Need </a:t>
            </a:r>
            <a:r>
              <a:rPr lang="en-US" dirty="0"/>
              <a:t>not fill entire array</a:t>
            </a:r>
          </a:p>
          <a:p>
            <a:pPr lvl="1"/>
            <a:r>
              <a:rPr lang="en-US" dirty="0"/>
              <a:t>Initialization places '\0' at end</a:t>
            </a:r>
          </a:p>
          <a:p>
            <a:endParaRPr lang="en-US" dirty="0"/>
          </a:p>
        </p:txBody>
      </p:sp>
      <p:pic>
        <p:nvPicPr>
          <p:cNvPr id="410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149316"/>
            <a:ext cx="4200525" cy="366713"/>
          </a:xfrm>
          <a:prstGeom prst="rect">
            <a:avLst/>
          </a:prstGeom>
          <a:noFill/>
          <a:ln w="9525">
            <a:solidFill>
              <a:srgbClr val="FFC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7"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754721"/>
            <a:ext cx="7360920" cy="655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2825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String </a:t>
            </a:r>
            <a:r>
              <a:rPr lang="en-US" dirty="0" smtClean="0"/>
              <a:t>Variable Initialization</a:t>
            </a:r>
            <a:endParaRPr lang="en-US" dirty="0"/>
          </a:p>
        </p:txBody>
      </p:sp>
      <p:sp>
        <p:nvSpPr>
          <p:cNvPr id="3" name="Content Placeholder 2"/>
          <p:cNvSpPr>
            <a:spLocks noGrp="1"/>
          </p:cNvSpPr>
          <p:nvPr>
            <p:ph sz="quarter" idx="1"/>
          </p:nvPr>
        </p:nvSpPr>
        <p:spPr/>
        <p:txBody>
          <a:bodyPr/>
          <a:lstStyle/>
          <a:p>
            <a:r>
              <a:rPr lang="en-US" dirty="0"/>
              <a:t>Can omit array-size</a:t>
            </a:r>
            <a:r>
              <a:rPr lang="en-US" dirty="0" smtClean="0"/>
              <a:t>:</a:t>
            </a:r>
            <a:endParaRPr lang="en-US" dirty="0"/>
          </a:p>
          <a:p>
            <a:pPr lvl="1">
              <a:spcBef>
                <a:spcPts val="3600"/>
              </a:spcBef>
            </a:pPr>
            <a:r>
              <a:rPr lang="en-US" dirty="0"/>
              <a:t>Automatically makes size one more than length of quoted string</a:t>
            </a:r>
          </a:p>
          <a:p>
            <a:pPr lvl="1"/>
            <a:r>
              <a:rPr lang="en-US" b="1" dirty="0"/>
              <a:t>NOT</a:t>
            </a:r>
            <a:r>
              <a:rPr lang="en-US" dirty="0"/>
              <a:t> same as</a:t>
            </a:r>
            <a:r>
              <a:rPr lang="en-US" dirty="0" smtClean="0"/>
              <a:t>:</a:t>
            </a:r>
            <a:endParaRPr lang="en-US" dirty="0"/>
          </a:p>
          <a:p>
            <a:pPr lvl="1">
              <a:spcBef>
                <a:spcPts val="3600"/>
              </a:spcBef>
            </a:pPr>
            <a:r>
              <a:rPr lang="en-US" b="1" dirty="0"/>
              <a:t>IS</a:t>
            </a:r>
            <a:r>
              <a:rPr lang="en-US" dirty="0"/>
              <a:t> same as:</a:t>
            </a:r>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0"/>
            <a:ext cx="2667000" cy="31670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002630"/>
            <a:ext cx="3983831" cy="31670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985677"/>
            <a:ext cx="4833938" cy="31670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5120" y="4724400"/>
            <a:ext cx="1996440" cy="655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5120" y="1947386"/>
            <a:ext cx="1996440" cy="655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5120" y="3551872"/>
            <a:ext cx="1508760" cy="655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2925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String Indexes</a:t>
            </a:r>
          </a:p>
        </p:txBody>
      </p:sp>
      <p:sp>
        <p:nvSpPr>
          <p:cNvPr id="3" name="Content Placeholder 2"/>
          <p:cNvSpPr>
            <a:spLocks noGrp="1"/>
          </p:cNvSpPr>
          <p:nvPr>
            <p:ph sz="quarter" idx="1"/>
          </p:nvPr>
        </p:nvSpPr>
        <p:spPr/>
        <p:txBody>
          <a:bodyPr/>
          <a:lstStyle/>
          <a:p>
            <a:r>
              <a:rPr lang="en-US" dirty="0"/>
              <a:t>A string IS an array</a:t>
            </a:r>
          </a:p>
          <a:p>
            <a:r>
              <a:rPr lang="en-US" dirty="0"/>
              <a:t>Can access indexed variables of</a:t>
            </a:r>
            <a:r>
              <a:rPr lang="en-US" dirty="0" smtClean="0"/>
              <a:t>:</a:t>
            </a:r>
            <a:endParaRPr lang="en-US" dirty="0"/>
          </a:p>
          <a:p>
            <a:pPr marL="891540" lvl="2" indent="-342900">
              <a:spcBef>
                <a:spcPts val="3600"/>
              </a:spcBef>
            </a:pPr>
            <a:r>
              <a:rPr lang="en-US" dirty="0" smtClean="0"/>
              <a:t>hi[0</a:t>
            </a:r>
            <a:r>
              <a:rPr lang="en-US" dirty="0"/>
              <a:t>] is ‘H’</a:t>
            </a:r>
          </a:p>
          <a:p>
            <a:pPr marL="891540" lvl="2" indent="-342900"/>
            <a:r>
              <a:rPr lang="en-US" dirty="0" smtClean="0"/>
              <a:t>hi[1</a:t>
            </a:r>
            <a:r>
              <a:rPr lang="en-US" dirty="0"/>
              <a:t>] is ‘</a:t>
            </a:r>
            <a:r>
              <a:rPr lang="en-US" dirty="0" err="1"/>
              <a:t>i</a:t>
            </a:r>
            <a:r>
              <a:rPr lang="en-US" dirty="0"/>
              <a:t>’</a:t>
            </a:r>
          </a:p>
          <a:p>
            <a:pPr marL="891540" lvl="2" indent="-342900"/>
            <a:r>
              <a:rPr lang="en-US" dirty="0"/>
              <a:t>hi</a:t>
            </a:r>
            <a:r>
              <a:rPr lang="en-US" dirty="0" smtClean="0"/>
              <a:t>[2</a:t>
            </a:r>
            <a:r>
              <a:rPr lang="en-US" dirty="0"/>
              <a:t>] is ‘\0’</a:t>
            </a:r>
          </a:p>
          <a:p>
            <a:pPr marL="891540" lvl="2" indent="-342900"/>
            <a:r>
              <a:rPr lang="en-US" dirty="0"/>
              <a:t>hi</a:t>
            </a:r>
            <a:r>
              <a:rPr lang="en-US" dirty="0" smtClean="0"/>
              <a:t>[3</a:t>
            </a:r>
            <a:r>
              <a:rPr lang="en-US" dirty="0"/>
              <a:t>] is unknown</a:t>
            </a:r>
          </a:p>
          <a:p>
            <a:pPr marL="891540" lvl="2" indent="-342900"/>
            <a:r>
              <a:rPr lang="en-US" dirty="0" smtClean="0"/>
              <a:t>hi[4</a:t>
            </a:r>
            <a:r>
              <a:rPr lang="en-US" dirty="0"/>
              <a:t>] is unknown</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713" y="2755106"/>
            <a:ext cx="2500313" cy="31670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6320" y="3224212"/>
            <a:ext cx="2468880" cy="655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9" name="Picture 5" descr="http://www.things4myspace.com/wp-content/uploads/3052/a%20note%20to%20say%20hi.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228600"/>
            <a:ext cx="1749966" cy="16449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07833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String Index Manipulation</a:t>
            </a:r>
          </a:p>
        </p:txBody>
      </p:sp>
      <p:sp>
        <p:nvSpPr>
          <p:cNvPr id="3" name="Content Placeholder 2"/>
          <p:cNvSpPr>
            <a:spLocks noGrp="1"/>
          </p:cNvSpPr>
          <p:nvPr>
            <p:ph sz="quarter" idx="1"/>
          </p:nvPr>
        </p:nvSpPr>
        <p:spPr/>
        <p:txBody>
          <a:bodyPr/>
          <a:lstStyle/>
          <a:p>
            <a:r>
              <a:rPr lang="en-US" dirty="0"/>
              <a:t>Can manipulate </a:t>
            </a:r>
            <a:r>
              <a:rPr lang="en-US" dirty="0" smtClean="0"/>
              <a:t>array elements</a:t>
            </a:r>
            <a:endParaRPr lang="en-US" dirty="0"/>
          </a:p>
          <a:p>
            <a:pPr lvl="1">
              <a:spcBef>
                <a:spcPts val="10800"/>
              </a:spcBef>
            </a:pPr>
            <a:r>
              <a:rPr lang="en-US" dirty="0" smtClean="0"/>
              <a:t>Be </a:t>
            </a:r>
            <a:r>
              <a:rPr lang="en-US" dirty="0"/>
              <a:t>careful!</a:t>
            </a:r>
          </a:p>
          <a:p>
            <a:pPr lvl="1"/>
            <a:r>
              <a:rPr lang="en-US" dirty="0"/>
              <a:t>Here, </a:t>
            </a:r>
            <a:r>
              <a:rPr lang="en-US" dirty="0">
                <a:latin typeface="Courier New" charset="0"/>
                <a:ea typeface="Courier New" charset="0"/>
                <a:cs typeface="Courier New" charset="0"/>
              </a:rPr>
              <a:t>‘\0’</a:t>
            </a:r>
            <a:r>
              <a:rPr lang="en-US" dirty="0"/>
              <a:t> (null) was overwritten by a </a:t>
            </a:r>
            <a:r>
              <a:rPr lang="en-US" dirty="0" smtClean="0">
                <a:latin typeface="Courier New" charset="0"/>
                <a:ea typeface="Courier New" charset="0"/>
                <a:cs typeface="Courier New" charset="0"/>
              </a:rPr>
              <a:t>‘!’</a:t>
            </a:r>
            <a:endParaRPr lang="en-US" dirty="0">
              <a:latin typeface="Courier New" charset="0"/>
              <a:ea typeface="Courier New" charset="0"/>
              <a:cs typeface="Courier New" charset="0"/>
            </a:endParaRPr>
          </a:p>
          <a:p>
            <a:r>
              <a:rPr lang="en-US" dirty="0"/>
              <a:t>If null overwritten, </a:t>
            </a:r>
            <a:r>
              <a:rPr lang="en-US" dirty="0" smtClean="0"/>
              <a:t>no </a:t>
            </a:r>
            <a:r>
              <a:rPr lang="en-US" dirty="0"/>
              <a:t>longer </a:t>
            </a:r>
            <a:r>
              <a:rPr lang="en-US" dirty="0" smtClean="0"/>
              <a:t>a valid C-string</a:t>
            </a:r>
            <a:r>
              <a:rPr lang="en-US" dirty="0"/>
              <a:t>!</a:t>
            </a:r>
          </a:p>
          <a:p>
            <a:pPr lvl="1"/>
            <a:r>
              <a:rPr lang="en-US" dirty="0"/>
              <a:t>Unpredictable results!</a:t>
            </a:r>
          </a:p>
          <a:p>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794" y="2421481"/>
            <a:ext cx="3700463" cy="866775"/>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9852" y="2116681"/>
            <a:ext cx="3700463" cy="1171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2172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Library</a:t>
            </a:r>
            <a:endParaRPr lang="en-US" dirty="0"/>
          </a:p>
        </p:txBody>
      </p:sp>
      <p:sp>
        <p:nvSpPr>
          <p:cNvPr id="3" name="Content Placeholder 2"/>
          <p:cNvSpPr>
            <a:spLocks noGrp="1"/>
          </p:cNvSpPr>
          <p:nvPr>
            <p:ph sz="quarter" idx="1"/>
          </p:nvPr>
        </p:nvSpPr>
        <p:spPr/>
        <p:txBody>
          <a:bodyPr/>
          <a:lstStyle/>
          <a:p>
            <a:r>
              <a:rPr lang="en-US" dirty="0" smtClean="0"/>
              <a:t>Used for string manipulations</a:t>
            </a:r>
          </a:p>
          <a:p>
            <a:pPr lvl="1"/>
            <a:r>
              <a:rPr lang="en-US" dirty="0"/>
              <a:t>Normally want to do ‘fun’ things with strings</a:t>
            </a:r>
          </a:p>
          <a:p>
            <a:pPr lvl="1"/>
            <a:r>
              <a:rPr lang="en-US" dirty="0" smtClean="0"/>
              <a:t>Requires </a:t>
            </a:r>
            <a:r>
              <a:rPr lang="en-US" dirty="0"/>
              <a:t>library </a:t>
            </a:r>
            <a:r>
              <a:rPr lang="en-US" dirty="0" err="1"/>
              <a:t>string.h</a:t>
            </a:r>
            <a:r>
              <a:rPr lang="en-US" dirty="0"/>
              <a:t>:</a:t>
            </a:r>
          </a:p>
          <a:p>
            <a:pPr lvl="1"/>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114" y="3352800"/>
            <a:ext cx="2667000" cy="31670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196" name="Picture 4" descr="http://www.collegefinancialaidguide.com/pictures/Clemson%20University/librar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8200" y="3352800"/>
            <a:ext cx="2743200" cy="20574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905000" y="5791200"/>
            <a:ext cx="4021043" cy="369332"/>
          </a:xfrm>
          <a:prstGeom prst="rect">
            <a:avLst/>
          </a:prstGeom>
          <a:noFill/>
          <a:ln>
            <a:solidFill>
              <a:srgbClr val="7030A0"/>
            </a:solidFill>
            <a:prstDash val="dash"/>
          </a:ln>
        </p:spPr>
        <p:txBody>
          <a:bodyPr wrap="square" rtlCol="0">
            <a:spAutoFit/>
          </a:bodyPr>
          <a:lstStyle/>
          <a:p>
            <a:r>
              <a:rPr lang="en-US" dirty="0">
                <a:hlinkClick r:id="rId5"/>
              </a:rPr>
              <a:t>http://</a:t>
            </a:r>
            <a:r>
              <a:rPr lang="en-US" dirty="0" smtClean="0">
                <a:hlinkClick r:id="rId5"/>
              </a:rPr>
              <a:t>en.wikipedia.org/wiki/String.h</a:t>
            </a:r>
            <a:endParaRPr lang="en-US" dirty="0" smtClean="0"/>
          </a:p>
        </p:txBody>
      </p:sp>
    </p:spTree>
    <p:extLst>
      <p:ext uri="{BB962C8B-B14F-4D97-AF65-F5344CB8AC3E}">
        <p14:creationId xmlns:p14="http://schemas.microsoft.com/office/powerpoint/2010/main" val="2357793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53902" cy="803013"/>
          </a:xfrm>
        </p:spPr>
        <p:txBody>
          <a:bodyPr/>
          <a:lstStyle/>
          <a:p>
            <a:r>
              <a:rPr lang="en-US" dirty="0" smtClean="0"/>
              <a:t>String Length: </a:t>
            </a:r>
            <a:r>
              <a:rPr lang="en-US" dirty="0" err="1" smtClean="0"/>
              <a:t>strlen</a:t>
            </a:r>
            <a:endParaRPr lang="en-US" dirty="0"/>
          </a:p>
        </p:txBody>
      </p:sp>
      <p:sp>
        <p:nvSpPr>
          <p:cNvPr id="3" name="Content Placeholder 2"/>
          <p:cNvSpPr>
            <a:spLocks noGrp="1"/>
          </p:cNvSpPr>
          <p:nvPr>
            <p:ph sz="quarter" idx="1"/>
          </p:nvPr>
        </p:nvSpPr>
        <p:spPr>
          <a:xfrm>
            <a:off x="457200" y="1077652"/>
            <a:ext cx="8229600" cy="5445988"/>
          </a:xfrm>
        </p:spPr>
        <p:txBody>
          <a:bodyPr/>
          <a:lstStyle/>
          <a:p>
            <a:r>
              <a:rPr lang="en-US" dirty="0" smtClean="0"/>
              <a:t>Often useful to know length of string   </a:t>
            </a:r>
            <a:endParaRPr lang="en-US" sz="800" dirty="0" smtClean="0"/>
          </a:p>
          <a:p>
            <a:pPr marL="0" indent="0">
              <a:buNone/>
            </a:pPr>
            <a:endParaRPr lang="en-US" sz="800" dirty="0" smtClean="0"/>
          </a:p>
          <a:p>
            <a:pPr>
              <a:lnSpc>
                <a:spcPct val="80000"/>
              </a:lnSpc>
              <a:buNone/>
            </a:pPr>
            <a:r>
              <a:rPr lang="en-US" sz="2400" b="1" dirty="0" smtClean="0">
                <a:latin typeface="Courier New"/>
                <a:cs typeface="Courier New"/>
              </a:rPr>
              <a:t>     </a:t>
            </a:r>
            <a:r>
              <a:rPr lang="en-US" sz="2400" dirty="0" smtClean="0">
                <a:latin typeface="Courier New"/>
                <a:cs typeface="Courier New"/>
              </a:rPr>
              <a:t>for(</a:t>
            </a:r>
            <a:r>
              <a:rPr lang="en-US" sz="2400" dirty="0" err="1" smtClean="0">
                <a:latin typeface="Courier New"/>
                <a:cs typeface="Courier New"/>
              </a:rPr>
              <a:t>i</a:t>
            </a:r>
            <a:r>
              <a:rPr lang="en-US" sz="2400" dirty="0" smtClean="0">
                <a:latin typeface="Courier New"/>
                <a:cs typeface="Courier New"/>
              </a:rPr>
              <a:t> = 0; </a:t>
            </a:r>
            <a:r>
              <a:rPr lang="en-US" sz="2400" dirty="0" err="1" smtClean="0">
                <a:latin typeface="Courier New"/>
                <a:cs typeface="Courier New"/>
              </a:rPr>
              <a:t>cdata</a:t>
            </a:r>
            <a:r>
              <a:rPr lang="en-US" sz="2400" dirty="0" smtClean="0">
                <a:latin typeface="Courier New"/>
                <a:cs typeface="Courier New"/>
              </a:rPr>
              <a:t>[</a:t>
            </a:r>
            <a:r>
              <a:rPr lang="en-US" sz="2400" dirty="0" err="1" smtClean="0">
                <a:latin typeface="Courier New"/>
                <a:cs typeface="Courier New"/>
              </a:rPr>
              <a:t>i</a:t>
            </a:r>
            <a:r>
              <a:rPr lang="en-US" sz="2400" dirty="0" smtClean="0">
                <a:latin typeface="Courier New"/>
                <a:cs typeface="Courier New"/>
              </a:rPr>
              <a:t>] != ‘\0’; </a:t>
            </a:r>
            <a:r>
              <a:rPr lang="en-US" sz="2400" dirty="0" err="1" smtClean="0">
                <a:latin typeface="Courier New"/>
                <a:cs typeface="Courier New"/>
              </a:rPr>
              <a:t>i</a:t>
            </a:r>
            <a:r>
              <a:rPr lang="en-US" sz="2400" dirty="0" smtClean="0">
                <a:latin typeface="Courier New"/>
                <a:cs typeface="Courier New"/>
              </a:rPr>
              <a:t>++)</a:t>
            </a:r>
          </a:p>
          <a:p>
            <a:pPr>
              <a:lnSpc>
                <a:spcPct val="80000"/>
              </a:lnSpc>
              <a:buNone/>
            </a:pPr>
            <a:r>
              <a:rPr lang="en-US" sz="2400" dirty="0" smtClean="0">
                <a:latin typeface="Courier New"/>
                <a:cs typeface="Courier New"/>
              </a:rPr>
              <a:t>	      ;</a:t>
            </a:r>
          </a:p>
          <a:p>
            <a:pPr marL="0" indent="0">
              <a:buNone/>
            </a:pPr>
            <a:r>
              <a:rPr lang="en-US" sz="2400" b="1" dirty="0">
                <a:solidFill>
                  <a:srgbClr val="0070C0"/>
                </a:solidFill>
                <a:latin typeface="Courier New" pitchFamily="49" charset="0"/>
                <a:cs typeface="Courier New" pitchFamily="49" charset="0"/>
              </a:rPr>
              <a:t>	</a:t>
            </a:r>
            <a:r>
              <a:rPr lang="en-US" sz="2400" b="1" dirty="0" smtClean="0">
                <a:solidFill>
                  <a:srgbClr val="0070C0"/>
                </a:solidFill>
                <a:latin typeface="Courier New" pitchFamily="49" charset="0"/>
                <a:cs typeface="Courier New" pitchFamily="49" charset="0"/>
              </a:rPr>
              <a:t>OR:  </a:t>
            </a:r>
            <a:endParaRPr lang="en-US" sz="2400" b="1" dirty="0" smtClean="0">
              <a:solidFill>
                <a:srgbClr val="000000"/>
              </a:solidFill>
              <a:latin typeface="Courier New" pitchFamily="49" charset="0"/>
              <a:cs typeface="Courier New" pitchFamily="49" charset="0"/>
            </a:endParaRPr>
          </a:p>
          <a:p>
            <a:pPr marL="0" indent="0">
              <a:buNone/>
            </a:pPr>
            <a:r>
              <a:rPr lang="en-US" sz="2400" b="1" dirty="0">
                <a:solidFill>
                  <a:srgbClr val="000000"/>
                </a:solidFill>
                <a:latin typeface="Courier New" pitchFamily="49" charset="0"/>
                <a:cs typeface="Courier New" pitchFamily="49" charset="0"/>
              </a:rPr>
              <a:t> </a:t>
            </a:r>
            <a:r>
              <a:rPr lang="en-US" sz="2400" b="1" dirty="0" smtClean="0">
                <a:solidFill>
                  <a:srgbClr val="000000"/>
                </a:solidFill>
                <a:latin typeface="Courier New" pitchFamily="49" charset="0"/>
                <a:cs typeface="Courier New" pitchFamily="49" charset="0"/>
              </a:rPr>
              <a:t>    </a:t>
            </a:r>
            <a:r>
              <a:rPr lang="en-US" sz="2400" dirty="0" err="1" smtClean="0">
                <a:solidFill>
                  <a:srgbClr val="000000"/>
                </a:solidFill>
                <a:latin typeface="Courier New" pitchFamily="49" charset="0"/>
                <a:cs typeface="Courier New" pitchFamily="49" charset="0"/>
              </a:rPr>
              <a:t>i</a:t>
            </a:r>
            <a:r>
              <a:rPr lang="en-US" sz="2400" dirty="0" smtClean="0">
                <a:solidFill>
                  <a:srgbClr val="000000"/>
                </a:solidFill>
                <a:latin typeface="Courier New" pitchFamily="49" charset="0"/>
                <a:cs typeface="Courier New" pitchFamily="49" charset="0"/>
              </a:rPr>
              <a:t> = (</a:t>
            </a:r>
            <a:r>
              <a:rPr lang="en-US" sz="2400" dirty="0" err="1" smtClean="0">
                <a:solidFill>
                  <a:srgbClr val="000000"/>
                </a:solidFill>
                <a:latin typeface="Courier New" pitchFamily="49" charset="0"/>
                <a:cs typeface="Courier New" pitchFamily="49" charset="0"/>
              </a:rPr>
              <a:t>int</a:t>
            </a:r>
            <a:r>
              <a:rPr lang="en-US" sz="2400" dirty="0" smtClean="0">
                <a:solidFill>
                  <a:srgbClr val="000000"/>
                </a:solidFill>
                <a:latin typeface="Courier New" pitchFamily="49" charset="0"/>
                <a:cs typeface="Courier New" pitchFamily="49" charset="0"/>
              </a:rPr>
              <a:t>)</a:t>
            </a:r>
            <a:r>
              <a:rPr lang="en-US" sz="2400" dirty="0" err="1" smtClean="0">
                <a:latin typeface="Courier New" pitchFamily="49" charset="0"/>
                <a:cs typeface="Courier New" pitchFamily="49" charset="0"/>
              </a:rPr>
              <a:t>strlen</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cdata</a:t>
            </a:r>
            <a:r>
              <a:rPr lang="en-US" sz="2400" dirty="0" smtClean="0">
                <a:latin typeface="Courier New" pitchFamily="49" charset="0"/>
                <a:cs typeface="Courier New" pitchFamily="49" charset="0"/>
              </a:rPr>
              <a:t>);</a:t>
            </a:r>
          </a:p>
          <a:p>
            <a:pPr marL="0" indent="0">
              <a:buNone/>
            </a:pPr>
            <a:endParaRPr lang="en-US" sz="800" b="1" dirty="0" smtClean="0">
              <a:latin typeface="Courier New" pitchFamily="49" charset="0"/>
              <a:cs typeface="Courier New" pitchFamily="49" charset="0"/>
            </a:endParaRPr>
          </a:p>
          <a:p>
            <a:pPr lvl="1"/>
            <a:r>
              <a:rPr lang="en-US" dirty="0" err="1">
                <a:latin typeface="Courier New" charset="0"/>
                <a:ea typeface="Courier New" charset="0"/>
                <a:cs typeface="Courier New" charset="0"/>
              </a:rPr>
              <a:t>s</a:t>
            </a:r>
            <a:r>
              <a:rPr lang="en-US" dirty="0" err="1" smtClean="0">
                <a:latin typeface="Courier New" charset="0"/>
                <a:ea typeface="Courier New" charset="0"/>
                <a:cs typeface="Courier New" charset="0"/>
              </a:rPr>
              <a:t>trlen</a:t>
            </a:r>
            <a:r>
              <a:rPr lang="en-US" dirty="0" smtClean="0">
                <a:latin typeface="Courier New" charset="0"/>
                <a:ea typeface="Courier New" charset="0"/>
                <a:cs typeface="Courier New" charset="0"/>
              </a:rPr>
              <a:t>()</a:t>
            </a:r>
            <a:r>
              <a:rPr lang="en-US" dirty="0" smtClean="0"/>
              <a:t> returns number of characters</a:t>
            </a:r>
          </a:p>
          <a:p>
            <a:pPr lvl="2"/>
            <a:r>
              <a:rPr lang="en-US" dirty="0" smtClean="0"/>
              <a:t>Does </a:t>
            </a:r>
            <a:r>
              <a:rPr lang="en-US" b="1" dirty="0" smtClean="0"/>
              <a:t>not</a:t>
            </a:r>
            <a:r>
              <a:rPr lang="en-US" dirty="0" smtClean="0"/>
              <a:t> include null</a:t>
            </a:r>
          </a:p>
          <a:p>
            <a:pPr lvl="2"/>
            <a:r>
              <a:rPr lang="en-US" dirty="0" smtClean="0"/>
              <a:t>Return type is </a:t>
            </a:r>
            <a:r>
              <a:rPr lang="en-US" dirty="0" err="1" smtClean="0">
                <a:latin typeface="Courier New" charset="0"/>
                <a:ea typeface="Courier New" charset="0"/>
                <a:cs typeface="Courier New" charset="0"/>
              </a:rPr>
              <a:t>size_t</a:t>
            </a:r>
            <a:r>
              <a:rPr lang="en-US" dirty="0" smtClean="0"/>
              <a:t> so type cast may be required</a:t>
            </a:r>
            <a:endParaRPr lang="en-US" dirty="0"/>
          </a:p>
        </p:txBody>
      </p:sp>
      <p:pic>
        <p:nvPicPr>
          <p:cNvPr id="11268" name="Picture 4" descr="http://school.discoveryeducation.com/clipart/images/ani-tap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22996" y="197664"/>
            <a:ext cx="1621004" cy="1604911"/>
          </a:xfrm>
          <a:prstGeom prst="rect">
            <a:avLst/>
          </a:prstGeom>
          <a:noFill/>
          <a:extLst>
            <a:ext uri="{909E8E84-426E-40dd-AFC4-6F175D3DCCD1}">
              <a14:hiddenFill xmlns:a14="http://schemas.microsoft.com/office/drawing/2010/main" xmlns="">
                <a:solidFill>
                  <a:srgbClr val="FFFFFF"/>
                </a:solidFill>
              </a14:hiddenFill>
            </a:ext>
          </a:extLst>
        </p:spPr>
      </p:pic>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6605" y="5289445"/>
            <a:ext cx="5467350" cy="98345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4317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t0.gstatic.com/images?q=tbn:ANd9GcSsr6ThpR3cNzMxc3GgBLpjlOwNOgoM5TzfZitNHkDGtse4kGJp&amp;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720703"/>
            <a:ext cx="699168" cy="62269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a:t> = with strings</a:t>
            </a:r>
          </a:p>
        </p:txBody>
      </p:sp>
      <p:sp>
        <p:nvSpPr>
          <p:cNvPr id="3" name="Content Placeholder 2"/>
          <p:cNvSpPr>
            <a:spLocks noGrp="1"/>
          </p:cNvSpPr>
          <p:nvPr>
            <p:ph sz="quarter" idx="1"/>
          </p:nvPr>
        </p:nvSpPr>
        <p:spPr>
          <a:xfrm>
            <a:off x="457200" y="1270089"/>
            <a:ext cx="8229600" cy="5099599"/>
          </a:xfrm>
        </p:spPr>
        <p:txBody>
          <a:bodyPr>
            <a:normAutofit fontScale="92500" lnSpcReduction="20000"/>
          </a:bodyPr>
          <a:lstStyle/>
          <a:p>
            <a:r>
              <a:rPr lang="en-US" dirty="0" smtClean="0"/>
              <a:t>Strings </a:t>
            </a:r>
            <a:r>
              <a:rPr lang="en-US" dirty="0"/>
              <a:t>are not like other </a:t>
            </a:r>
            <a:r>
              <a:rPr lang="en-US" dirty="0" smtClean="0"/>
              <a:t>variables, they are arrays</a:t>
            </a:r>
            <a:endParaRPr lang="en-US" dirty="0"/>
          </a:p>
          <a:p>
            <a:pPr lvl="1"/>
            <a:r>
              <a:rPr lang="en-US" dirty="0"/>
              <a:t>Cannot </a:t>
            </a:r>
            <a:r>
              <a:rPr lang="en-US" dirty="0" smtClean="0"/>
              <a:t>assign:</a:t>
            </a:r>
          </a:p>
          <a:p>
            <a:pPr marL="457200" lvl="1" indent="0">
              <a:buNone/>
            </a:pPr>
            <a:endParaRPr lang="en-US" sz="900" dirty="0"/>
          </a:p>
          <a:p>
            <a:pPr>
              <a:spcBef>
                <a:spcPts val="4800"/>
              </a:spcBef>
            </a:pPr>
            <a:r>
              <a:rPr lang="en-US" dirty="0" smtClean="0"/>
              <a:t>Must </a:t>
            </a:r>
            <a:r>
              <a:rPr lang="en-US" dirty="0"/>
              <a:t>use </a:t>
            </a:r>
            <a:r>
              <a:rPr lang="en-US" dirty="0" smtClean="0"/>
              <a:t>string library </a:t>
            </a:r>
            <a:r>
              <a:rPr lang="en-US" dirty="0"/>
              <a:t>function for assignment</a:t>
            </a:r>
            <a:r>
              <a:rPr lang="en-US" dirty="0" smtClean="0"/>
              <a:t>:</a:t>
            </a:r>
            <a:br>
              <a:rPr lang="en-US" dirty="0" smtClean="0"/>
            </a:br>
            <a:r>
              <a:rPr lang="en-US" sz="2400" b="1" dirty="0" smtClean="0">
                <a:solidFill>
                  <a:srgbClr val="0070C0"/>
                </a:solidFill>
                <a:latin typeface="Courier New" pitchFamily="49" charset="0"/>
                <a:cs typeface="Courier New" pitchFamily="49" charset="0"/>
              </a:rPr>
              <a:t>     </a:t>
            </a:r>
            <a:r>
              <a:rPr lang="en-US" sz="2400" b="1" dirty="0" err="1" smtClean="0">
                <a:solidFill>
                  <a:srgbClr val="0070C0"/>
                </a:solidFill>
                <a:latin typeface="Courier New" pitchFamily="49" charset="0"/>
                <a:cs typeface="Courier New" pitchFamily="49" charset="0"/>
              </a:rPr>
              <a:t>strcpy</a:t>
            </a:r>
            <a:r>
              <a:rPr lang="en-US" sz="2400" b="1" dirty="0" smtClean="0">
                <a:solidFill>
                  <a:srgbClr val="0070C0"/>
                </a:solidFill>
                <a:latin typeface="Courier New" pitchFamily="49" charset="0"/>
                <a:cs typeface="Courier New" pitchFamily="49" charset="0"/>
              </a:rPr>
              <a:t>(destination, source)</a:t>
            </a:r>
          </a:p>
          <a:p>
            <a:pPr lvl="1"/>
            <a:r>
              <a:rPr lang="en-US" dirty="0" smtClean="0"/>
              <a:t>NO </a:t>
            </a:r>
            <a:r>
              <a:rPr lang="en-US" dirty="0"/>
              <a:t>checks for </a:t>
            </a:r>
            <a:r>
              <a:rPr lang="en-US" dirty="0" smtClean="0"/>
              <a:t>size – up to programmer!</a:t>
            </a:r>
            <a:endParaRPr lang="en-US" dirty="0"/>
          </a:p>
          <a:p>
            <a:pPr lvl="1"/>
            <a:r>
              <a:rPr lang="en-US" dirty="0" smtClean="0"/>
              <a:t>‘Assign’ </a:t>
            </a:r>
            <a:r>
              <a:rPr lang="en-US" dirty="0"/>
              <a:t>value of </a:t>
            </a:r>
            <a:r>
              <a:rPr lang="en-US" dirty="0" err="1"/>
              <a:t>msg</a:t>
            </a:r>
            <a:r>
              <a:rPr lang="en-US" dirty="0"/>
              <a:t> </a:t>
            </a:r>
            <a:r>
              <a:rPr lang="en-US" dirty="0" smtClean="0"/>
              <a:t>to </a:t>
            </a:r>
            <a:r>
              <a:rPr lang="en-US" dirty="0"/>
              <a:t>“Hello</a:t>
            </a:r>
            <a:r>
              <a:rPr lang="en-US" dirty="0" smtClean="0"/>
              <a:t>”:</a:t>
            </a:r>
            <a:endParaRPr lang="en-US" dirty="0"/>
          </a:p>
          <a:p>
            <a:pPr lvl="1"/>
            <a:endParaRPr lang="en-US" dirty="0" smtClean="0"/>
          </a:p>
          <a:p>
            <a:pPr marL="457200" lvl="1" indent="0">
              <a:buNone/>
            </a:pPr>
            <a:endParaRPr lang="en-US" sz="900" dirty="0"/>
          </a:p>
          <a:p>
            <a:r>
              <a:rPr lang="en-US" dirty="0" smtClean="0"/>
              <a:t>Or </a:t>
            </a:r>
            <a:r>
              <a:rPr lang="en-US" sz="2400" b="1" dirty="0" err="1">
                <a:solidFill>
                  <a:srgbClr val="0070C0"/>
                </a:solidFill>
                <a:latin typeface="Courier New" pitchFamily="49" charset="0"/>
                <a:cs typeface="Courier New" pitchFamily="49" charset="0"/>
              </a:rPr>
              <a:t>strncpy</a:t>
            </a:r>
            <a:r>
              <a:rPr lang="en-US" sz="2400" b="1" dirty="0">
                <a:solidFill>
                  <a:srgbClr val="0070C0"/>
                </a:solidFill>
                <a:latin typeface="Courier New" pitchFamily="49" charset="0"/>
                <a:cs typeface="Courier New" pitchFamily="49" charset="0"/>
              </a:rPr>
              <a:t>(destination, source, limit)</a:t>
            </a:r>
          </a:p>
          <a:p>
            <a:pPr lvl="1"/>
            <a:r>
              <a:rPr lang="en-US" dirty="0" smtClean="0"/>
              <a:t>No ending null character if limit is reached</a:t>
            </a:r>
            <a:endParaRPr lang="en-US" dirty="0"/>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5920" y="2474288"/>
            <a:ext cx="3983831" cy="600075"/>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5920" y="4755356"/>
            <a:ext cx="2917031" cy="366713"/>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1825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 with strings</a:t>
            </a:r>
          </a:p>
        </p:txBody>
      </p:sp>
      <p:sp>
        <p:nvSpPr>
          <p:cNvPr id="3" name="Content Placeholder 2"/>
          <p:cNvSpPr>
            <a:spLocks noGrp="1"/>
          </p:cNvSpPr>
          <p:nvPr>
            <p:ph sz="quarter" idx="1"/>
          </p:nvPr>
        </p:nvSpPr>
        <p:spPr>
          <a:xfrm>
            <a:off x="457200" y="1077652"/>
            <a:ext cx="8229600" cy="5780348"/>
          </a:xfrm>
        </p:spPr>
        <p:txBody>
          <a:bodyPr/>
          <a:lstStyle/>
          <a:p>
            <a:r>
              <a:rPr lang="en-US" sz="3000" dirty="0"/>
              <a:t>Cannot use operator == to </a:t>
            </a:r>
            <a:r>
              <a:rPr lang="en-US" sz="3000" dirty="0" smtClean="0"/>
              <a:t>compare</a:t>
            </a:r>
            <a:endParaRPr lang="en-US" sz="3000" dirty="0"/>
          </a:p>
          <a:p>
            <a:pPr>
              <a:spcBef>
                <a:spcPts val="7200"/>
              </a:spcBef>
            </a:pPr>
            <a:r>
              <a:rPr lang="en-US" sz="3000" dirty="0"/>
              <a:t>Must use </a:t>
            </a:r>
            <a:r>
              <a:rPr lang="en-US" sz="3000" dirty="0" err="1" smtClean="0">
                <a:latin typeface="Courier New" charset="0"/>
                <a:ea typeface="Courier New" charset="0"/>
                <a:cs typeface="Courier New" charset="0"/>
              </a:rPr>
              <a:t>strcmp</a:t>
            </a:r>
            <a:r>
              <a:rPr lang="en-US" sz="3000" dirty="0" smtClean="0">
                <a:latin typeface="Courier New" charset="0"/>
                <a:ea typeface="Courier New" charset="0"/>
                <a:cs typeface="Courier New" charset="0"/>
              </a:rPr>
              <a:t>()</a:t>
            </a:r>
            <a:r>
              <a:rPr lang="en-US" sz="3000" dirty="0" smtClean="0"/>
              <a:t> </a:t>
            </a:r>
            <a:r>
              <a:rPr lang="en-US" sz="3000" dirty="0" smtClean="0"/>
              <a:t>string library </a:t>
            </a:r>
            <a:r>
              <a:rPr lang="en-US" sz="3000" dirty="0"/>
              <a:t>function to compare</a:t>
            </a:r>
            <a:r>
              <a:rPr lang="en-US" sz="3000" dirty="0" smtClean="0"/>
              <a:t>:</a:t>
            </a:r>
            <a:br>
              <a:rPr lang="en-US" sz="3000" dirty="0" smtClean="0"/>
            </a:br>
            <a:r>
              <a:rPr lang="en-US" sz="2000" b="1" dirty="0" smtClean="0">
                <a:solidFill>
                  <a:srgbClr val="0070C0"/>
                </a:solidFill>
                <a:latin typeface="Courier New" pitchFamily="49" charset="0"/>
                <a:cs typeface="Courier New" pitchFamily="49" charset="0"/>
              </a:rPr>
              <a:t>     </a:t>
            </a:r>
            <a:r>
              <a:rPr lang="en-US" sz="2000" b="1" dirty="0" err="1" smtClean="0">
                <a:solidFill>
                  <a:srgbClr val="0070C0"/>
                </a:solidFill>
                <a:latin typeface="Courier New" pitchFamily="49" charset="0"/>
                <a:cs typeface="Courier New" pitchFamily="49" charset="0"/>
              </a:rPr>
              <a:t>strcmp</a:t>
            </a:r>
            <a:r>
              <a:rPr lang="en-US" sz="2000" b="1" dirty="0" smtClean="0">
                <a:solidFill>
                  <a:srgbClr val="0070C0"/>
                </a:solidFill>
                <a:latin typeface="Courier New" pitchFamily="49" charset="0"/>
                <a:cs typeface="Courier New" pitchFamily="49" charset="0"/>
              </a:rPr>
              <a:t>(string1, string2)</a:t>
            </a:r>
          </a:p>
          <a:p>
            <a:pPr lvl="2"/>
            <a:r>
              <a:rPr lang="en-US" sz="2000" dirty="0" smtClean="0">
                <a:latin typeface="+mn-lt"/>
                <a:cs typeface="Courier New" pitchFamily="49" charset="0"/>
              </a:rPr>
              <a:t>Returns zero </a:t>
            </a:r>
            <a:r>
              <a:rPr lang="en-US" sz="2000" dirty="0" err="1" smtClean="0">
                <a:cs typeface="Courier New" pitchFamily="49" charset="0"/>
              </a:rPr>
              <a:t>int</a:t>
            </a:r>
            <a:r>
              <a:rPr lang="en-US" sz="2000" dirty="0" smtClean="0">
                <a:latin typeface="+mn-lt"/>
                <a:cs typeface="Courier New" pitchFamily="49" charset="0"/>
              </a:rPr>
              <a:t> if string1 is equal to string 2</a:t>
            </a:r>
          </a:p>
          <a:p>
            <a:pPr lvl="2"/>
            <a:r>
              <a:rPr lang="en-US" sz="2000" dirty="0" smtClean="0">
                <a:latin typeface="+mn-lt"/>
                <a:cs typeface="Courier New" pitchFamily="49" charset="0"/>
              </a:rPr>
              <a:t>Returns &lt;0 </a:t>
            </a:r>
            <a:r>
              <a:rPr lang="en-US" sz="2000" dirty="0" err="1" smtClean="0">
                <a:latin typeface="+mn-lt"/>
                <a:cs typeface="Courier New" pitchFamily="49" charset="0"/>
              </a:rPr>
              <a:t>int</a:t>
            </a:r>
            <a:r>
              <a:rPr lang="en-US" sz="2000" dirty="0" smtClean="0">
                <a:latin typeface="+mn-lt"/>
                <a:cs typeface="Courier New" pitchFamily="49" charset="0"/>
              </a:rPr>
              <a:t> if string1 is less than string2</a:t>
            </a:r>
          </a:p>
          <a:p>
            <a:pPr lvl="2"/>
            <a:r>
              <a:rPr lang="en-US" sz="2000" dirty="0" smtClean="0">
                <a:latin typeface="+mn-lt"/>
                <a:cs typeface="Courier New" pitchFamily="49" charset="0"/>
              </a:rPr>
              <a:t>Returns &gt;0 </a:t>
            </a:r>
            <a:r>
              <a:rPr lang="en-US" sz="2000" dirty="0" err="1" smtClean="0">
                <a:latin typeface="+mn-lt"/>
                <a:cs typeface="Courier New" pitchFamily="49" charset="0"/>
              </a:rPr>
              <a:t>int</a:t>
            </a:r>
            <a:r>
              <a:rPr lang="en-US" sz="2000" dirty="0" smtClean="0">
                <a:latin typeface="+mn-lt"/>
                <a:cs typeface="Courier New" pitchFamily="49" charset="0"/>
              </a:rPr>
              <a:t> if string1 is greater than string2</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597100"/>
            <a:ext cx="5167313" cy="900113"/>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870487"/>
            <a:ext cx="5434013" cy="1833563"/>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1594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3"/>
          <p:cNvSpPr>
            <a:spLocks noGrp="1" noChangeArrowheads="1"/>
          </p:cNvSpPr>
          <p:nvPr>
            <p:ph type="title"/>
          </p:nvPr>
        </p:nvSpPr>
        <p:spPr>
          <a:xfrm>
            <a:off x="0" y="530225"/>
            <a:ext cx="5726703" cy="1425980"/>
          </a:xfrm>
          <a:noFill/>
        </p:spPr>
        <p:txBody>
          <a:bodyPr>
            <a:normAutofit fontScale="90000"/>
          </a:bodyPr>
          <a:lstStyle/>
          <a:p>
            <a:pPr algn="ctr" eaLnBrk="1" hangingPunct="1"/>
            <a:r>
              <a:rPr lang="en-US" dirty="0" smtClean="0">
                <a:latin typeface="Tahoma" charset="0"/>
              </a:rPr>
              <a:t>Review of ASCII &amp; Characters</a:t>
            </a:r>
            <a:endParaRPr lang="en-US" dirty="0">
              <a:latin typeface="Tahoma" charset="0"/>
            </a:endParaRPr>
          </a:p>
        </p:txBody>
      </p:sp>
      <p:sp>
        <p:nvSpPr>
          <p:cNvPr id="59395" name="Rectangle 2"/>
          <p:cNvSpPr>
            <a:spLocks noGrp="1" noChangeArrowheads="1"/>
          </p:cNvSpPr>
          <p:nvPr>
            <p:ph idx="1"/>
          </p:nvPr>
        </p:nvSpPr>
        <p:spPr>
          <a:xfrm>
            <a:off x="834924" y="2516760"/>
            <a:ext cx="4065282" cy="3839590"/>
          </a:xfrm>
        </p:spPr>
        <p:txBody>
          <a:bodyPr>
            <a:noAutofit/>
          </a:bodyPr>
          <a:lstStyle/>
          <a:p>
            <a:pPr eaLnBrk="1" hangingPunct="1"/>
            <a:r>
              <a:rPr lang="en-US" sz="2400" dirty="0">
                <a:latin typeface="Tahoma" charset="0"/>
              </a:rPr>
              <a:t>Each character has an integer </a:t>
            </a:r>
            <a:r>
              <a:rPr lang="en-US" sz="2400" dirty="0" smtClean="0">
                <a:latin typeface="Tahoma" charset="0"/>
              </a:rPr>
              <a:t>representation</a:t>
            </a:r>
          </a:p>
          <a:p>
            <a:pPr marL="0" indent="0" eaLnBrk="1" hangingPunct="1">
              <a:buNone/>
            </a:pPr>
            <a:endParaRPr lang="en-US" sz="2400" dirty="0" smtClean="0">
              <a:latin typeface="Tahoma" charset="0"/>
            </a:endParaRPr>
          </a:p>
          <a:p>
            <a:pPr eaLnBrk="1" hangingPunct="1"/>
            <a:r>
              <a:rPr lang="en-US" sz="2400" dirty="0" smtClean="0">
                <a:latin typeface="Tahoma" charset="0"/>
              </a:rPr>
              <a:t>(Screen </a:t>
            </a:r>
            <a:r>
              <a:rPr lang="en-US" sz="2400" dirty="0">
                <a:latin typeface="Tahoma" charset="0"/>
              </a:rPr>
              <a:t>shots from </a:t>
            </a:r>
            <a:r>
              <a:rPr lang="en-US" sz="2000" dirty="0">
                <a:latin typeface="Tahoma" charset="0"/>
                <a:hlinkClick r:id="rId3"/>
              </a:rPr>
              <a:t>http://</a:t>
            </a:r>
            <a:r>
              <a:rPr lang="en-US" sz="2000" dirty="0" err="1" smtClean="0">
                <a:latin typeface="Tahoma" charset="0"/>
                <a:hlinkClick r:id="rId3"/>
              </a:rPr>
              <a:t>www.asciitable.com</a:t>
            </a:r>
            <a:r>
              <a:rPr lang="en-US" sz="2400" dirty="0">
                <a:latin typeface="Tahoma" charset="0"/>
              </a:rPr>
              <a:t> </a:t>
            </a:r>
            <a:r>
              <a:rPr lang="en-US" sz="2400" dirty="0" smtClean="0">
                <a:latin typeface="Tahoma" charset="0"/>
              </a:rPr>
              <a:t>)</a:t>
            </a:r>
            <a:endParaRPr lang="en-US" sz="2400" dirty="0">
              <a:latin typeface="Tahoma" charset="0"/>
            </a:endParaRPr>
          </a:p>
        </p:txBody>
      </p:sp>
      <p:sp>
        <p:nvSpPr>
          <p:cNvPr id="5939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01E98AA4-AF41-3243-B5E1-694F0B712F61}" type="slidenum">
              <a:rPr lang="en-US"/>
              <a:pPr/>
              <a:t>2</a:t>
            </a:fld>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1960" y="487994"/>
            <a:ext cx="669486" cy="5826125"/>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53200" y="530225"/>
            <a:ext cx="721984" cy="5783894"/>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35694" y="2516760"/>
            <a:ext cx="692898" cy="243380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Concatenate: </a:t>
            </a:r>
            <a:r>
              <a:rPr lang="en-US" dirty="0" err="1" smtClean="0"/>
              <a:t>strcat</a:t>
            </a:r>
            <a:endParaRPr lang="en-US" dirty="0"/>
          </a:p>
        </p:txBody>
      </p:sp>
      <p:sp>
        <p:nvSpPr>
          <p:cNvPr id="3" name="Content Placeholder 2"/>
          <p:cNvSpPr>
            <a:spLocks noGrp="1"/>
          </p:cNvSpPr>
          <p:nvPr>
            <p:ph sz="quarter" idx="1"/>
          </p:nvPr>
        </p:nvSpPr>
        <p:spPr>
          <a:xfrm>
            <a:off x="457200" y="1269243"/>
            <a:ext cx="8229600" cy="4896930"/>
          </a:xfrm>
        </p:spPr>
        <p:txBody>
          <a:bodyPr/>
          <a:lstStyle/>
          <a:p>
            <a:r>
              <a:rPr lang="en-US" dirty="0" smtClean="0"/>
              <a:t>Appends one string onto end of another</a:t>
            </a:r>
            <a:br>
              <a:rPr lang="en-US" dirty="0" smtClean="0"/>
            </a:br>
            <a:r>
              <a:rPr lang="en-US" sz="2400" b="1" dirty="0" smtClean="0">
                <a:solidFill>
                  <a:srgbClr val="0070C0"/>
                </a:solidFill>
                <a:latin typeface="Courier New" pitchFamily="49" charset="0"/>
                <a:cs typeface="Courier New" pitchFamily="49" charset="0"/>
              </a:rPr>
              <a:t>    </a:t>
            </a:r>
            <a:r>
              <a:rPr lang="en-US" sz="2400" b="1" dirty="0" err="1" smtClean="0">
                <a:solidFill>
                  <a:srgbClr val="0070C0"/>
                </a:solidFill>
                <a:latin typeface="Courier New" pitchFamily="49" charset="0"/>
                <a:cs typeface="Courier New" pitchFamily="49" charset="0"/>
              </a:rPr>
              <a:t>strcat</a:t>
            </a:r>
            <a:r>
              <a:rPr lang="en-US" sz="2400" b="1" dirty="0" smtClean="0">
                <a:solidFill>
                  <a:srgbClr val="0070C0"/>
                </a:solidFill>
                <a:latin typeface="Courier New" pitchFamily="49" charset="0"/>
                <a:cs typeface="Courier New" pitchFamily="49" charset="0"/>
              </a:rPr>
              <a:t>(destination, source)</a:t>
            </a:r>
            <a:endParaRPr lang="en-US" b="1" dirty="0" smtClean="0">
              <a:solidFill>
                <a:srgbClr val="0070C0"/>
              </a:solidFill>
              <a:latin typeface="Courier New" pitchFamily="49" charset="0"/>
              <a:cs typeface="Courier New" pitchFamily="49" charset="0"/>
            </a:endParaRPr>
          </a:p>
          <a:p>
            <a:pPr lvl="1">
              <a:spcBef>
                <a:spcPts val="10800"/>
              </a:spcBef>
            </a:pPr>
            <a:r>
              <a:rPr lang="en-US" dirty="0" smtClean="0"/>
              <a:t>Be careful when concatenating words</a:t>
            </a:r>
          </a:p>
          <a:p>
            <a:pPr lvl="2"/>
            <a:r>
              <a:rPr lang="en-US" dirty="0"/>
              <a:t>m</a:t>
            </a:r>
            <a:r>
              <a:rPr lang="en-US" dirty="0" smtClean="0"/>
              <a:t>ake sure it is big enough to hold both strings</a:t>
            </a:r>
          </a:p>
          <a:p>
            <a:pPr lvl="2"/>
            <a:r>
              <a:rPr lang="en-US" dirty="0" smtClean="0"/>
              <a:t>msg1 </a:t>
            </a:r>
            <a:r>
              <a:rPr lang="en-US" dirty="0" smtClean="0"/>
              <a:t>is missing space after Hello</a:t>
            </a:r>
          </a:p>
          <a:p>
            <a:pPr lvl="2"/>
            <a:r>
              <a:rPr lang="en-US" dirty="0" smtClean="0"/>
              <a:t>msg2 is correct</a:t>
            </a:r>
          </a:p>
          <a:p>
            <a:endParaRPr lang="en-U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9675" y="2220891"/>
            <a:ext cx="6467475" cy="1300163"/>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294" name="Picture 6" descr="http://2.bp.blogspot.com/_JuzPQt9kujQ/TEDNxBMzA4I/AAAAAAAAAtM/wAKXOdbDfag/s1600/Title+Hello+Worl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4100" y="4716574"/>
            <a:ext cx="2552700" cy="17540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6584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String </a:t>
            </a:r>
            <a:r>
              <a:rPr lang="en-US" dirty="0" smtClean="0"/>
              <a:t>&amp; Character Input </a:t>
            </a:r>
            <a:r>
              <a:rPr lang="en-US" dirty="0" smtClean="0"/>
              <a:t>and Output</a:t>
            </a:r>
            <a:endParaRPr lang="en-US" dirty="0"/>
          </a:p>
        </p:txBody>
      </p:sp>
      <p:sp>
        <p:nvSpPr>
          <p:cNvPr id="3" name="Content Placeholder 2"/>
          <p:cNvSpPr>
            <a:spLocks noGrp="1"/>
          </p:cNvSpPr>
          <p:nvPr>
            <p:ph sz="quarter" idx="1"/>
          </p:nvPr>
        </p:nvSpPr>
        <p:spPr/>
        <p:txBody>
          <a:bodyPr/>
          <a:lstStyle/>
          <a:p>
            <a:r>
              <a:rPr lang="en-US" dirty="0"/>
              <a:t>Watch </a:t>
            </a:r>
            <a:r>
              <a:rPr lang="en-US" dirty="0" smtClean="0"/>
              <a:t>input size </a:t>
            </a:r>
            <a:r>
              <a:rPr lang="en-US" dirty="0"/>
              <a:t>of string</a:t>
            </a:r>
          </a:p>
          <a:p>
            <a:pPr lvl="1"/>
            <a:r>
              <a:rPr lang="en-US" dirty="0"/>
              <a:t>Must be large enough to hold entered string!</a:t>
            </a:r>
          </a:p>
          <a:p>
            <a:pPr lvl="2"/>
            <a:r>
              <a:rPr lang="en-US" dirty="0"/>
              <a:t>+ ‘\n’ perhaps</a:t>
            </a:r>
          </a:p>
          <a:p>
            <a:pPr lvl="2"/>
            <a:r>
              <a:rPr lang="en-US" dirty="0"/>
              <a:t>+ ‘\0’</a:t>
            </a:r>
          </a:p>
          <a:p>
            <a:pPr lvl="1"/>
            <a:r>
              <a:rPr lang="en-US" dirty="0"/>
              <a:t>C gives no warnings of </a:t>
            </a:r>
            <a:r>
              <a:rPr lang="en-US" dirty="0" smtClean="0"/>
              <a:t>input size issues!</a:t>
            </a:r>
          </a:p>
          <a:p>
            <a:pPr>
              <a:spcBef>
                <a:spcPts val="7800"/>
              </a:spcBef>
            </a:pPr>
            <a:r>
              <a:rPr lang="en-US" dirty="0" smtClean="0"/>
              <a:t>Functions in </a:t>
            </a:r>
            <a:r>
              <a:rPr lang="en-US" dirty="0" err="1" smtClean="0"/>
              <a:t>stdio.h</a:t>
            </a:r>
            <a:endParaRPr lang="en-US" dirty="0"/>
          </a:p>
          <a:p>
            <a:endParaRPr lang="en-US"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273" y="4274344"/>
            <a:ext cx="5567363" cy="616744"/>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316" name="Picture 4" descr="http://t0.gstatic.com/images?q=tbn:ANd9GcSsr6ThpR3cNzMxc3GgBLpjlOwNOgoM5TzfZitNHkDGtse4kGJp&amp;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3114675"/>
            <a:ext cx="955842" cy="8512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97042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Character </a:t>
            </a:r>
            <a:r>
              <a:rPr lang="en-US" dirty="0" smtClean="0"/>
              <a:t>Input: </a:t>
            </a:r>
            <a:r>
              <a:rPr lang="en-US" dirty="0" err="1" smtClean="0"/>
              <a:t>getchar</a:t>
            </a:r>
            <a:endParaRPr lang="en-US" dirty="0"/>
          </a:p>
        </p:txBody>
      </p:sp>
      <p:sp>
        <p:nvSpPr>
          <p:cNvPr id="7171" name="Rectangle 3"/>
          <p:cNvSpPr>
            <a:spLocks noGrp="1" noChangeArrowheads="1"/>
          </p:cNvSpPr>
          <p:nvPr>
            <p:ph sz="quarter" idx="1"/>
          </p:nvPr>
        </p:nvSpPr>
        <p:spPr>
          <a:xfrm>
            <a:off x="457200" y="1417638"/>
            <a:ext cx="8229600" cy="5259952"/>
          </a:xfrm>
        </p:spPr>
        <p:txBody>
          <a:bodyPr>
            <a:normAutofit/>
          </a:bodyPr>
          <a:lstStyle/>
          <a:p>
            <a:r>
              <a:rPr lang="en-US" dirty="0" smtClean="0"/>
              <a:t>Reads </a:t>
            </a:r>
            <a:r>
              <a:rPr lang="en-US" dirty="0"/>
              <a:t>one character at a time from a text </a:t>
            </a:r>
            <a:r>
              <a:rPr lang="en-US" dirty="0" smtClean="0"/>
              <a:t>stream</a:t>
            </a:r>
            <a:endParaRPr lang="en-US" dirty="0"/>
          </a:p>
          <a:p>
            <a:pPr lvl="1">
              <a:buFont typeface="Wingdings" pitchFamily="2" charset="2"/>
              <a:buNone/>
            </a:pPr>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int</a:t>
            </a:r>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getchar</a:t>
            </a:r>
            <a:r>
              <a:rPr lang="en-US" b="1" dirty="0" smtClean="0">
                <a:solidFill>
                  <a:srgbClr val="0070C0"/>
                </a:solidFill>
                <a:latin typeface="Courier New" pitchFamily="49" charset="0"/>
                <a:cs typeface="Courier New" pitchFamily="49" charset="0"/>
              </a:rPr>
              <a:t>( )</a:t>
            </a:r>
            <a:endParaRPr lang="en-US" b="1" dirty="0">
              <a:solidFill>
                <a:srgbClr val="0070C0"/>
              </a:solidFill>
              <a:latin typeface="Courier New" pitchFamily="49" charset="0"/>
              <a:cs typeface="Courier New" pitchFamily="49" charset="0"/>
            </a:endParaRPr>
          </a:p>
          <a:p>
            <a:pPr lvl="1"/>
            <a:r>
              <a:rPr lang="en-US" dirty="0"/>
              <a:t>Reads the next character from the standard input stream and returns its </a:t>
            </a:r>
            <a:r>
              <a:rPr lang="en-US" dirty="0" smtClean="0"/>
              <a:t>value</a:t>
            </a:r>
            <a:endParaRPr lang="en-US" dirty="0"/>
          </a:p>
          <a:p>
            <a:pPr lvl="1"/>
            <a:r>
              <a:rPr lang="en-US" dirty="0"/>
              <a:t>Return type is </a:t>
            </a:r>
            <a:r>
              <a:rPr lang="en-US" dirty="0" err="1" smtClean="0"/>
              <a:t>int</a:t>
            </a:r>
            <a:r>
              <a:rPr lang="en-US" dirty="0" smtClean="0"/>
              <a:t>!</a:t>
            </a:r>
          </a:p>
          <a:p>
            <a:pPr lvl="2"/>
            <a:r>
              <a:rPr lang="en-US" dirty="0" smtClean="0"/>
              <a:t>Will convert if assigned to char</a:t>
            </a:r>
          </a:p>
          <a:p>
            <a:pPr marL="457200" lvl="1" indent="0">
              <a:buNone/>
            </a:pPr>
            <a:endParaRPr lang="en-US" dirty="0" smtClean="0"/>
          </a:p>
          <a:p>
            <a:pPr marL="457200" lvl="1" indent="0">
              <a:buNone/>
            </a:pPr>
            <a:endParaRPr lang="en-US" sz="1600" dirty="0" smtClean="0"/>
          </a:p>
          <a:p>
            <a:pPr lvl="1"/>
            <a:r>
              <a:rPr lang="en-US" dirty="0" err="1"/>
              <a:t>g</a:t>
            </a:r>
            <a:r>
              <a:rPr lang="en-US" dirty="0" err="1" smtClean="0"/>
              <a:t>etchar</a:t>
            </a:r>
            <a:r>
              <a:rPr lang="en-US" dirty="0" smtClean="0"/>
              <a:t> could be used instead of what???</a:t>
            </a:r>
            <a:endParaRPr lang="en-US" dirty="0"/>
          </a:p>
          <a:p>
            <a:pPr marL="914400" lvl="2" indent="0">
              <a:buNone/>
            </a:pPr>
            <a:endParaRPr lang="en-US" dirty="0"/>
          </a:p>
          <a:p>
            <a:pPr lvl="1">
              <a:buFont typeface="Wingdings" pitchFamily="2" charset="2"/>
              <a:buNone/>
            </a:pPr>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714" y="4956747"/>
            <a:ext cx="2583656" cy="666750"/>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828675"/>
          </a:xfrm>
        </p:spPr>
        <p:txBody>
          <a:bodyPr/>
          <a:lstStyle/>
          <a:p>
            <a:r>
              <a:rPr lang="en-US" dirty="0"/>
              <a:t>Character </a:t>
            </a:r>
            <a:r>
              <a:rPr lang="en-US" dirty="0" smtClean="0"/>
              <a:t>Output: %s and </a:t>
            </a:r>
            <a:r>
              <a:rPr lang="en-US" dirty="0" err="1" smtClean="0"/>
              <a:t>putchar</a:t>
            </a:r>
            <a:endParaRPr lang="en-US" dirty="0"/>
          </a:p>
        </p:txBody>
      </p:sp>
      <p:sp>
        <p:nvSpPr>
          <p:cNvPr id="26627" name="Rectangle 3"/>
          <p:cNvSpPr>
            <a:spLocks noGrp="1" noChangeArrowheads="1"/>
          </p:cNvSpPr>
          <p:nvPr>
            <p:ph sz="quarter" idx="1"/>
          </p:nvPr>
        </p:nvSpPr>
        <p:spPr>
          <a:xfrm>
            <a:off x="457200" y="1103313"/>
            <a:ext cx="8229600" cy="5535789"/>
          </a:xfrm>
        </p:spPr>
        <p:txBody>
          <a:bodyPr>
            <a:normAutofit lnSpcReduction="10000"/>
          </a:bodyPr>
          <a:lstStyle/>
          <a:p>
            <a:r>
              <a:rPr lang="en-US" dirty="0" smtClean="0"/>
              <a:t>Format string placeholder for string: %s</a:t>
            </a:r>
          </a:p>
          <a:p>
            <a:r>
              <a:rPr lang="en-US" dirty="0" err="1">
                <a:latin typeface="Courier New" charset="0"/>
                <a:ea typeface="Courier New" charset="0"/>
                <a:cs typeface="Courier New" charset="0"/>
              </a:rPr>
              <a:t>p</a:t>
            </a:r>
            <a:r>
              <a:rPr lang="en-US" dirty="0" err="1" smtClean="0">
                <a:latin typeface="Courier New" charset="0"/>
                <a:ea typeface="Courier New" charset="0"/>
                <a:cs typeface="Courier New" charset="0"/>
              </a:rPr>
              <a:t>utchar</a:t>
            </a:r>
            <a:r>
              <a:rPr lang="en-US" dirty="0" smtClean="0">
                <a:latin typeface="Courier New" charset="0"/>
                <a:ea typeface="Courier New" charset="0"/>
                <a:cs typeface="Courier New" charset="0"/>
              </a:rPr>
              <a:t>()</a:t>
            </a:r>
            <a:r>
              <a:rPr lang="en-US" dirty="0" smtClean="0"/>
              <a:t>: </a:t>
            </a:r>
            <a:r>
              <a:rPr lang="en-US" dirty="0" smtClean="0"/>
              <a:t>Writes </a:t>
            </a:r>
            <a:r>
              <a:rPr lang="en-US" dirty="0"/>
              <a:t>one character at a </a:t>
            </a:r>
            <a:r>
              <a:rPr lang="en-US" dirty="0" smtClean="0"/>
              <a:t>time</a:t>
            </a:r>
            <a:endParaRPr lang="en-US" dirty="0"/>
          </a:p>
          <a:p>
            <a:pPr lvl="1">
              <a:buFont typeface="Wingdings" pitchFamily="2" charset="2"/>
              <a:buNone/>
            </a:pPr>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int</a:t>
            </a:r>
            <a:r>
              <a:rPr lang="en-US" b="1" dirty="0" smtClean="0">
                <a:solidFill>
                  <a:srgbClr val="0070C0"/>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putchar</a:t>
            </a:r>
            <a:r>
              <a:rPr lang="en-US" b="1" dirty="0">
                <a:solidFill>
                  <a:srgbClr val="0070C0"/>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int</a:t>
            </a:r>
            <a:r>
              <a:rPr lang="en-US" b="1" dirty="0">
                <a:solidFill>
                  <a:srgbClr val="0070C0"/>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outChar</a:t>
            </a:r>
            <a:r>
              <a:rPr lang="en-US" b="1" dirty="0" smtClean="0">
                <a:solidFill>
                  <a:srgbClr val="0070C0"/>
                </a:solidFill>
                <a:latin typeface="Courier New" pitchFamily="49" charset="0"/>
                <a:cs typeface="Courier New" pitchFamily="49" charset="0"/>
              </a:rPr>
              <a:t>)</a:t>
            </a:r>
            <a:endParaRPr lang="en-US" b="1" dirty="0">
              <a:solidFill>
                <a:srgbClr val="0070C0"/>
              </a:solidFill>
              <a:latin typeface="Courier New" pitchFamily="49" charset="0"/>
              <a:cs typeface="Courier New" pitchFamily="49" charset="0"/>
            </a:endParaRPr>
          </a:p>
          <a:p>
            <a:pPr lvl="1"/>
            <a:r>
              <a:rPr lang="en-US" dirty="0"/>
              <a:t>Writes the parameter to standard </a:t>
            </a:r>
            <a:r>
              <a:rPr lang="en-US" dirty="0" smtClean="0"/>
              <a:t>output</a:t>
            </a:r>
            <a:endParaRPr lang="en-US" dirty="0"/>
          </a:p>
          <a:p>
            <a:pPr lvl="1"/>
            <a:r>
              <a:rPr lang="en-US" dirty="0"/>
              <a:t>If successful, returns the character </a:t>
            </a:r>
            <a:r>
              <a:rPr lang="en-US" dirty="0" smtClean="0"/>
              <a:t>written</a:t>
            </a:r>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dirty="0" err="1" smtClean="0"/>
              <a:t>putchar</a:t>
            </a:r>
            <a:r>
              <a:rPr lang="en-US" dirty="0" smtClean="0"/>
              <a:t> could be used instead of what????</a:t>
            </a:r>
          </a:p>
          <a:p>
            <a:pPr lvl="1"/>
            <a:endParaRPr lang="en-US" dirty="0" smtClean="0"/>
          </a:p>
          <a:p>
            <a:pPr lvl="1"/>
            <a:endParaRPr lang="en-US" dirty="0"/>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513" y="3543192"/>
            <a:ext cx="6834188" cy="231695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5366" name="Picture 6" descr="Question Mark Clip 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354475" y="-26046113"/>
            <a:ext cx="2857500" cy="2857500"/>
          </a:xfrm>
          <a:prstGeom prst="rect">
            <a:avLst/>
          </a:prstGeom>
          <a:noFill/>
          <a:extLst>
            <a:ext uri="{909E8E84-426E-40dd-AFC4-6F175D3DCCD1}">
              <a14:hiddenFill xmlns:a14="http://schemas.microsoft.com/office/drawing/2010/main" xmlns="">
                <a:solidFill>
                  <a:srgbClr val="FFFFFF"/>
                </a:solidFill>
              </a14:hiddenFill>
            </a:ext>
          </a:extLst>
        </p:spPr>
      </p:pic>
      <p:pic>
        <p:nvPicPr>
          <p:cNvPr id="15368" name="Picture 8" descr="Question Mark Clip 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06875" y="-25893713"/>
            <a:ext cx="2857500" cy="2857500"/>
          </a:xfrm>
          <a:prstGeom prst="rect">
            <a:avLst/>
          </a:prstGeom>
          <a:noFill/>
          <a:extLst>
            <a:ext uri="{909E8E84-426E-40dd-AFC4-6F175D3DCCD1}">
              <a14:hiddenFill xmlns:a14="http://schemas.microsoft.com/office/drawing/2010/main" xmlns="">
                <a:solidFill>
                  <a:srgbClr val="FFFFFF"/>
                </a:solidFill>
              </a14:hiddenFill>
            </a:ext>
          </a:extLst>
        </p:spPr>
      </p:pic>
      <p:pic>
        <p:nvPicPr>
          <p:cNvPr id="15370" name="Picture 10" descr="Question Mark Clip 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659275" y="-25741313"/>
            <a:ext cx="2857500" cy="28575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AutoShape 12" descr="data:image/jpg;base64,/9j/4AAQSkZJRgABAQAAAQABAAD/2wCEAAkGBhQQEBUUEBQUEBUUFRQXFRcVFRQXFBYUFBUVFBYUFBcXHSYeFxsjGhUUHy8gJCcpLCwsFR4xNTAqNSYrLCkBCQoKDgwOGg8PGiolHyQvLC8sKSwsLC8qLSkpKiwqLCwvLyksKSwsLCwsLCwsKSksLCkvKSwpLC4sLCwsLCwsLP/AABEIAOEA4QMBIgACEQEDEQH/xAAbAAABBQEBAAAAAAAAAAAAAAAAAQIEBQYHA//EAEIQAAEDAQQGBggFAwIHAQAAAAEAAgMRBAUhMQYSQVFhcRMiMoGRoQdCUmJyscHRFDOC4fAjksIWohVDU3Oy4vE0/8QAGwEAAQUBAQAAAAAAAAAAAAAAAAIDBAUGAQf/xAA0EQACAgECAwYFAwQCAwAAAAAAAQIDEQQxBRIhE0FRYYGxIjJxofCR0eEUI0LBYvEVM1P/2gAMAwEAAhEDEQA/AO4oQhAAhCEACEIQAISOcAKnALI376RIoats4E799f6Y7x2u7xTVt0KlmbwPVUzueILJrnOoKnABUN5ab2WCo6TpHD1Y+t4nsjxXNL20kntX5shLfYb1WD9Iz76qLZbskk7LTTecB4lU13Fv/mvVlxVwmKWbZei/c19t9KLz+TC1vF5Lj4Np81R2rTa1yf8AOLODA1vyFUsGi/tv7mj6n7KfFcUTfV1viJKqrOIWz3k/ToTo06av5Yr39zPT3vM/tzSu5yPp4Voo5mcfWce8lbWK72jsxgcmj7L1/Cn2fJQ5arxf3HVdBbIwrZXNyLm8iQpEN8zs7E0o5SP+VVsTZXeyfBeEtjae0wHm0fVcjqvB/c72sZboqLNpzbGf83X+NrXedKq8sXpRcPzoWu4xuI/2ur81Xy3NE71KciQoM2jY9R5HBwr5hTK+I2w2k/XqMyo01nzRXt7HQ7s02ss9AJOjcfVk6p7j2T4q9a6uIxXDbTdckebajeMQpF06Rz2U/wBKQhvsHrMP6Tl3UVrTxfP/ALF6og28Ji+tUvR/udrQsdcfpGilo20DoHe1WsZ7829+HFa9jwQCCCDkRiCOCuaroWrMHkp7aLKXiawOQhCeGQQhCABCEIAEIQgAQhCABCEIAFXX1f0VkZrSuxPZaMXOPAfXJQdKdLGWJtBR8rh1WbAPafuHz81yq3W6S0yl8hMj3fwNaNg4Ks1mvjT8MOsvYs9HoHd8c+kfcs9ItLprYaE9HHsjacObz6x8uCr7BdT5uyKN9o5d29W116O0o6bE7G7B8W/ktDBZq5YDy7lltRqm25zfqXvPCmPLWsIqbFcMceJGu7e76BW8dkJ4KXHAG5eK9FS265v5P1Ik7WzwZY2jPFerYwMgAvO02xkQrI4MHE/LeqS1aZxt/La6TieqPv5KMo3X7Zft+wmMJz2NChY46WzyYRMb+lrnn+dyeLReLso5e6Gn+Kkw4ZfLZfnoLenkvmaXqa5CyRmvJuccvfD/AOq8/wDVVoj/ADYx+pjmH7eS7Pheojuvz1QKhv5Wn6mtfZ2nMBR5LtB7Jp5hVNk00jdhI10fEdYffyV7ZrWyQVjcHjga+O5RpK+nfK9hDjZXuVs1kc3MVG8Kstd1MkzGqd4wPfvWqUeewtdwO8fVPV6zD+L9RyF2NzA226Xx49pu8bOY2KXcGlU1jPUOuzbG49X9PsniPNaGezOZmMN+xUt4XMHYx0a7dsP2KuKNW4tST9US+aFseWayjpFw6Sw2xtYzRwHWY7tD7jiFbLhMMz4JA5pdG9pwIwIK6bolpq21UjloyYD9MlNrdx4eHDV6PiCt+CfR/ZlHrOHur46+sfb+DUoQhWpUghCEACEIQAIQhAAqHSzSdtijwo6V9dRv+buA81Pvu92WWF0r9mAG1zjk0fzeuOXjeElpmMkh1nPOAGzc1o3BVuv1nYx5Y/M/sWeg0fbS55fKvuecsslolJcTI95xO0n6D5UWnum5hCKu6zzmdg4N+6LmukQtq7F5zO4eyFeWez7T3LHajUKCcpf9l3baksLYSCy7XeClIQs/bbK15kQW2wJWZvnSzVOpZ6OORfmK7mjbzSaU3u4u/DxVJNA+mZLsmDnh4gLTaI6FtszWyTAOmOOOIj4N97j4cbzhXCXqXzS2/PxIVKUKIdpZ1zsjNXVoLaLUektDjEDtfjIRwb6vfTkthd2gtlhpWPpXDbJ1v9vZ8loELdUaCmldFn6lVdrrre/C8EMjha0UaA0bgAB5J6EKaQgTXxhwoQCOIqnIQBQ3loTZZwf6YicfWj6p8B1T4LGXtoZaLEels7jK0bWCjwPebjUcq8guooUG/QU3LDWPoTaddbV0zleDOb3FpMJiGS0a/YfVdy3Hgr5VunOhw1XWizihGMjBkRte0bCMz48/DRq+enj1Xn+owY+83IO+h/dYDinDJaWWVt+dfzYtswth2te3evAuHNqKHFVdssOri3EfJWqCFU12ut9BMJuLMnb7vbKMcHDI/Q7ws7JG6J+NWuaQQQd2RBW3t1k1DUdk+R3Kqt9hEraZEZH6cldUX9M9xY12ZXkavQvTD8UOimIEzRgchIBtHvDaO/lq1wdr3wyAglj2GoIzBGRC65onpGLZDU0EjKCRvHY4cD9wtnw/W9quzm+vd5lJxDRdk+0h8r+38F4hCFbFQCEIQAIKFl9P79/D2fo2Gkk1WjeGesfOnfwTVtiqg5y7h2mp2zUI95i9NNIvxc9Gn+lGSGe8dr+/Zw5pdHbroOleMT2BuHtKpuqwdNIB6oxdy3d62kUeQHILFai5zk5SZqpKNMFXA9rNDU1OQU1NYygoErnUzWZutd0+noQJPLFJUS123Va5wyaCT3CqJJa8lX31/wDnk+H6hWOn0Sj8Vm/gOQh1WSP6Pbt/EWp88nW6PrY/9R5ND3AOPgumrFei5o6CU7ekFe5op9VtV6Bw6ChRHHeVXEZuV7Xh0BCEyaZrGlzyGtAqSTQAbyVPIG49RrVeUUX5sjI/icB81g9IfSC+UmKxAtBw6SnXd8A9Ucc+SpINGnydaZ9CcT6zu8k/dU+o4rCt4gs+fcW1PDW1zWvl8u86lZ78s8hpHNE87g9pPzU5cin0Uw6j6nc4fUZKw0W0qlsswgtJLoyQ3rGpjJyLTtblh4JOn4rGcuWax5nbeG4i5VSzju7zpqEIV0VAhC5PeVl/AXjQYMLqj/tyZjuNf7Qusrn/AKUrH+TKM+sw/wDk3/JVXFaFbQ893s+hZ8NsxbyPaSwWyFEuu1iSJjq4ljajbWmKlry6UXF4ZMaw8MbJGHAg5FUMseqSDsK0Co7bIHPJGX2FFK0reWu4foby0U172DXGs3tN8woVwX06yTtkbiMnt9phzHPaOICvis9e1j1H1HZd5HaFdaW5xksPqtickpxcJbM7VZbS2VjXsNWvAcDwIqvVYH0a39nZnnKrouWb2/5eK3y3enuV1amvxmT1NDoscH6fQEIQnyOBXGtLb4/FWp7wasb1GfC3b3mp710zS68/w9jkcDRxGo34n4eQqe5cku2y9JK1uytTyGJ/nFUXFrsYrX1f+i94TUkpWv6L/ZpLhsXRxAntPxPLYPD5q8sce3wUUKyjbQALG623EMeJJtlkUmiiSyax4J1olqaBeQRo9PyrnluIjHvFCZaYNdjmn1mkeIXoEoVkheSl0Iv0WKd8U/Ua8gEnJr24AngQc+S6dHIHAFpDgciDUHkQueXpcbJ8T1He0NvBw2qnbo/aY8IpKD3ZHs8QFb6TiLpjySWUM6jS16iXOpYfedMve/4bK2szwDsaMXu5N+uS5vfF/wA95SajBqRg1DK4D3pDtP8AAks+ijnO1p386Elx5uKvrNZWxt1WNDRw28Sdqb1XEJ3LlXRC6NPVp+q+KXj3IiXZdDYBh1nHN23kNwU0pxTSqpjrbbyxpWY0qp0jaZ6h+Zp9VpLROGNLnGgAxVNo1d7rfbQ9w6jCHv3BrewzvI8inaK5WTUYjkJKtOyWyOp2auo3Wz1W150FV6oQt0jKMFjvSfT8LHv6YU/setiueek+8dZ8ULcS0F7hxd1W+Wt4qFr5KNEsk3h8XLURwQLoJ6FnL6lWItrxtrzoVEssWoxrdzQPJehWBsjGT6ov5JNj5bS52ZP08l4FOKaUjCXRHUsbDSo1vs3SMI25jmFJKa5cTw8oWjN3dbnQTMkbmxwNN9M2nmKjvXb7JaWysa9hq17Q4ciKriV5w6slRk7rD6+a6L6N7y6SymM5xOI/Q7rN89Ydy1nCL/i5PHr6/nsQOK1c1asXd7P+TWoQhaMzpz/0pW3GGIe88/8Ai3/JUGi8HbfyaPmfonaeWrXt0m0MDWDuaCfMlTbhi1YG+9U+J+wWN4hZz2yfnj9DV0R7PTRXj/vqWsDauHNTZ5NUfJRLGOt3FOtL6u5Kgsh2t6i9khiSzI8wnBNCUKxQseEqaEqWjg6qWqaiq7k4KUiEhK4wEKj2y2NibrPNB5k7gNqda7UImF7sh57gFQ3TdMt5zknqRt7TtjR7Ld7j+6XXVK2SjFDiSSc5vCR5wwz3lMGRijR/awe087T/AALp9xXIyyRCOPHa5xzc7aT9ti9rsuuOzRiOFoa0eJO9x2lS1qtHoo6dZfWRS6vWO74Y9Iru/cEIUC+r5jskRkkPBoGbnbGhTpSUVl7EKMXJ8sdxl/36yxwl78Tkxu1ztw4bzsXL7GH2q0Onlx62sdxdsaOAw8Ai0WiW8ZzJIaNGGHZY3YxvH/6rqKIMaGtFAMlkeI653PljsvzJpNNp1po/8nv5eQpSFKUhVKx8aU0pxTSkMUNKaU4ppSGdKi9Y6xg+y7yd+9Faeje26ls1NkrHD9TeuPIOUOZmsx43tPliq+4rV0VphfukZ4EgHyJVtoLOScX4MXfDtKpQ8jt6ElELdGMOIX5Pr2mZ2+WTwDiB5ALU2OPVjYNzWjyCxk7tZ7jvc4+JJW3ZkOSwWolmWfqbGxYjFEqyOprHcF5VSsdRp40+pTQokI4lKX5sRsdWPCUJoSgp8B6VMqlqlZOD6oqm1RVdycwLVJVFUlVzJ0zmkErppmQMxxaKb3vwHgD5ldOuS6W2WBsTNgxO1zj2nHv+i53ohD016axx1TK/+3qjzcD3Lqa0vCaUoOzv2IHE7GuWpbYy/qCEIJV0U5Ht9vZBG6SQ6rWipPyA3k5UXJ7yvGW8rRU9VjeyNjG/Vx/mAUzS6/3W6cRQ4xMcQ3c5wwMh4Z04c1JsVjETA1ved53rLcT13O+zhsvuaLR6bsI88vmf2Q+CARtDWigH8qeKeUqaVQMlCJpSpCkM6NKQpSmlJYoQpjinFecpwKQKRHjzWed1Thm0+Y/+LQR5jmqK1Dru+J3zKm6d9WSVudZ/1G3ihc9/4rxQtL/XspP/AB6KaQUceBPkVt2nALH3rDqTyt9mSQeDitZZZNZjTva0+ICz96w8Fna8xTPcHBKExOBTCI44FOqmVS1Sjg+qWqZVLVdycHVRVNqiq7kB1UlUlUVRkCt9H7qXg8HayUd4e0/Qrp65Pck3QXqwnJ0hHdK0gebge5dYWs4VLNOPMq+KL+6peKQLJekK/wAwQiJho+YGp2tjGBPfl4rWE0zXIbwtf463OfmyuH/bZgPHP9SXxHUdjVhbv8Yjh1Css5pbR6/sSLiu/o2a7u04eDdg781ZlKmrFyeXkvG+Z5AppSlIkMBCmlKU0pLOiFIUpTSkMUIV4Wh2C9ioszqlcW45BdRrMwqK1Hru+J3zKvosws886xNNpNO9TNPux5blr/wnglW//wBN/wAohaP+gfgU/wDXrxMHpnZtS3TD2nBw/U0H7qfc09YWDgR3tP2IU30oWKk0Uo9dhaebDUeTvJUFyzdVw2tIcPkfp4qq4hXyWSXnn9SZRLtdPB+Xt0NEClXnHJrCoT6qtyJaH1S1TKpapWRI6qWqbVFV3IDqoqm1S1Rk4LVFU2qKoydM/pFGWSskbgcMfeYaj+cF1i7baJoWSNye1ruVRiO41Hcuc3xZekiIGY6w5jZ4VVp6O9IWiF8Mrg3o6vaXGg6PNw7jj+pXvCL1Gbg+/wD0RdfU7KVJbx9mW2nt89BZS1po+arBwb658MP1BYvR6yaseuc35fCMvr5Lzvu8TeNsqKiMYM4RjN3MnHvA2K3a0AADADAcgonEtT21nTZbD+np7ClRe76scmkpSU1VOR0EhQSkSGdEKQoKQpLFCFNKUppSWdGyPoFEXpM+p5LzSkh+KwhHuoxx3NPngqy5bN0lphZ7UjB3awJ8lLvN9Iqe0fIY/ZWPo5sWvbNY5RMc7vd1B83eCstBXzzS8WN3T5KpT8jqlUJULdmMM5p7dvTWN5Aq6Kkg5DB3+0nwXLrtn1JATkeqeTsF3KSMOBBxBBBG8HAhcTv26zZrQ+I5NPVO9hxafDzBWf4tT1Vnj0ZoOE25jKp/UurPLqOIOVfNT6qks8/SRh20dV3MZHvCn2S07D3fZZbZ4ZZzjnqTUVTaparuRgdVFU1Ku5ODqoqm1RVGQHJKpEiMgOqqO3aP6z9aMhoOYNcDwp8lLt18siw7btw2czsVaL6nkP8ATZXg1pcU7CM/8R6EZLqi2u67hC2gxJzP0HBSqrPvveeP8xlPiYW/ZTbFfjZDR3UPHI8iuTrmurOOEn1LJISglImBAJpSkppKSdAppSkppSWKArymkoE6R9AojnVXEsjkI5BACEj5dRpcdmXEnJODrKy9pqvoMminft/nBdC9G12dHZnSkYyuw+BmA89Y+C5zYbI6eVsbcXSOA8TiTyxPcu3WKyNhjbGzBrGho5AUWo4RR8XP4e7KnitvLWq13+y/k90IQtGZwFivSRcXSRi0MHWjwfxYTge4+RO5bVNljDmlrhUEEEHIg4EFM30q6twY/Rc6bFNdxw+7bVqOo7suwPDce5Wzm0NFE0muF1jnLDiw9aM727uYyP7p13WnpG6p7TRh7zR9QsNqaXCTzutzYRmppTjsy0s1qrg7PepSqVIgtdMDiPNQ8iJ196J1UtUxrwcsUtV3IxgdVFU2qKruQHVVffNv6JlG9p2XAbSp1Vn73b0loazfqNHNx/cJyqPNLAuCTfU0OhehTZmie0irD2Ge17z+HDb8+hwWdsbQ1jQwDINAA8AlghDGhrRQNAAG4AUCet5p9PCiKSXXvZmNTqZ3zbb6dyGyRBwo4BwOYIqPArC6YaCsDHTWVuoWgl8Y7JaMywbCN2R+e8SEJV9ELo8skJo1E6Jc0X6eJyK5LeXjUcaluR3t/ZWdVTS2cQW97G4Bsj2j4caeVFcVWB1EOSbRqpYeGu8CUlUVTSVGycFJXm+SibJNTiVHc6uaEsjkYZB76lIhCUPAAq29bTU6gybnxd+ymWu1dG3DtOy4D2lDuW6X2qZsTNuLj7LRm4/zMhStPU5yWPQS5KKcnsjXejW4sXWl4wxZHz9d3+P9y6CvGx2RsMbY2CjWAADgF7LdaalU1qC9fqY/U3u+xzfp9AQhCkEcEIQgCo0nuBtsgLDQPGMbtztx4HI/suPzQvgkLXAsew0I2ghd3WX0z0S/Ft6SIATNHLXb7J47j3cqriGj7Vc8N19y24frOyfZz+V/b+DDwWgSt1hgR2hu4jgnqlY90T9rXNJBBG7AtIVxZ5xKKtwI7Td3EbwsfbXyvK2NHsekchbkpUdsBzw+ShoTJxxTLMFLVVjXkZGi9m2w7RVcGnW+4m1VBfBLJ2vHuuHNp/YK3FqHJRb0s4lZ1SNZuIxz3hO1T5ZZORWH1OrWa0CRjXtxa4Bw5EVC9VzLQ7TX8MOhtFejB6rqVMdcwRtbXvHy6LY7wjmGtE9sg90g+NMlvdNqoXxTT696MxqdLOiTTXTuZISONBjgvK02tkY1pHNYN7iAPNYLTDTtsjHQ2Ukh2D5Mqja1m3Hf4b0q/UQpjmT9BOn0075Yiunj3GcdaOntz5Bk6R7x8NTTyoriqqLri6MEkdY+QUt05PBYHUT7SbZrHDZLZEl8gGajyTk5YLzQmMClBIEIQuiwTZZQxus7uG87kSyhg1ndw2k7gqa02kyOqeQAyHAJ2utzfkc3B73SvyLnOIAA44AALrGh2jX4OGr6dK+hedw2MB4fPuVXoPof0NJ5x/UI6jT6gO0+8fL5bRa/h2i7NdpNde5eBnuI6xT/ALVe3f5ghCFcFOCEIQAIQhAAhCEAZfS7QxtrHSRUZMB+mQDIO3HcfHhzGWKSCQtcHRvacQcCF3ZU+kGjEVsb1xqvA6r29ocD7Q4HyVVrOHq3M4b/AGZbaPiDq+CzrH2/g5nZbe2TB1GO/wBrvsV7ubTNRL90bmsbqSCrT2Xt7B+x4FR7Lebm4O67eOY5FZS7TSg2sYfgaGElJc0HlFmhNhmbJ2DjuOB/dOIoojWOjFZBCELh08LRY2vzwO8fXeoZutwPVI8wVZoTkbJR2ArP+GOJ6xHmSpUFhazHtHefoFJQuytlLcAQhCaAEITZZAztnV4be4LpwcvG02xsfvO3bvi+yh2m9CcGdUb/AFj9kl1XPLan6kLS47T6rRvcdik1aeU3j7HJNRWZdER3yOlcM3OOAAHgAAuiaH6D9CRNaQDJmxmYZxdvd8ueVno1obHY+sf6ktMXkYN3hg2c8/ktCtVouHKvE7N+5eBQaziPP/bq28fEEIQrgpgQhCABCEIAEIQgAQhCABCEIAZNC17S14DmnAggEEcQVir99GzX1dZCIz7Dq6h+E5t8xyW4QmLqK7liaH6dRZS8wf7HDrxuiazOpMx0Z2H1T8LhgUkN6PbmdcbnffNdvmga9pa9oc05hwBB5grM3n6O7NLUxh0DvcNW97T9KKlv4Q/8Hnye/wCfoXVXFYS6WrHmvz9zAx3ow5gs8x91IZK13Ze099D5qfbfRpaGflujmHPUd4Ow81RWrR60RduCQU26pI8W1Cp7eH2Q3i17FlDUVWfJJFl0ZSah3FUBJYaGrT3gpwtTtj3f3FRXp34j+GXuodxS9GdyoTan+27+4phkLtpd31R/TvxDDL10jR2nNHePkF4PvJgyq/kKDxKh2a55pPy4ZHcmO+dFeWL0d2qTtBkI951T4Nr8wpFehnPZNjM7q4fPJIpJb1eezRg4Z+JXlZbHJO/Vja6Rx2AEnmd3Mrot2ejSBlDM50x3dhngMT4rU2OwRwt1YmNjbuaAPHerejhEv8+nuV1vFa49K1l/b9zCXF6NXGjrW7VH/TYcT8Ttnd4reWOwshYGRMbG0bGined54r3QryjTV0r4F695S36qy9/G/TuBCEKQRgQhCABCEIAEIQgAQhCABCEIAEIQgAQhCABCEIAEgQhAFLpD2Vzu+dqEKj4huXvDtkR7r2Le6Nbe5CE1oPmQ9r/lZqSlQhaEzgIQhAAhCEACEIQAIQhAAhCEACEIQB//2Q=="/>
          <p:cNvSpPr>
            <a:spLocks noChangeAspect="1" noChangeArrowheads="1"/>
          </p:cNvSpPr>
          <p:nvPr/>
        </p:nvSpPr>
        <p:spPr bwMode="auto">
          <a:xfrm>
            <a:off x="76200" y="-1039813"/>
            <a:ext cx="2143125" cy="21431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 String </a:t>
            </a:r>
            <a:r>
              <a:rPr lang="en-US" dirty="0" smtClean="0"/>
              <a:t>Input: gets</a:t>
            </a:r>
            <a:endParaRPr lang="en-US" dirty="0"/>
          </a:p>
        </p:txBody>
      </p:sp>
      <p:sp>
        <p:nvSpPr>
          <p:cNvPr id="27651" name="Rectangle 3"/>
          <p:cNvSpPr>
            <a:spLocks noGrp="1" noChangeArrowheads="1"/>
          </p:cNvSpPr>
          <p:nvPr>
            <p:ph sz="quarter" idx="1"/>
          </p:nvPr>
        </p:nvSpPr>
        <p:spPr>
          <a:xfrm>
            <a:off x="457200" y="1600200"/>
            <a:ext cx="8229600" cy="4807977"/>
          </a:xfrm>
        </p:spPr>
        <p:txBody>
          <a:bodyPr/>
          <a:lstStyle/>
          <a:p>
            <a:pPr lvl="1"/>
            <a:endParaRPr lang="en-US" dirty="0" smtClean="0"/>
          </a:p>
          <a:p>
            <a:pPr lvl="1"/>
            <a:r>
              <a:rPr lang="en-US" dirty="0" smtClean="0"/>
              <a:t>Reads in a </a:t>
            </a:r>
            <a:r>
              <a:rPr lang="en-US" dirty="0"/>
              <a:t>line (</a:t>
            </a:r>
            <a:r>
              <a:rPr lang="en-US" dirty="0" smtClean="0"/>
              <a:t>terminated </a:t>
            </a:r>
            <a:r>
              <a:rPr lang="en-US" dirty="0"/>
              <a:t>by a newline) </a:t>
            </a:r>
            <a:r>
              <a:rPr lang="en-US" dirty="0" smtClean="0"/>
              <a:t>from </a:t>
            </a:r>
            <a:r>
              <a:rPr lang="en-US" dirty="0"/>
              <a:t>standard </a:t>
            </a:r>
            <a:r>
              <a:rPr lang="en-US" dirty="0" smtClean="0"/>
              <a:t>input</a:t>
            </a:r>
            <a:endParaRPr lang="en-US" dirty="0"/>
          </a:p>
          <a:p>
            <a:pPr lvl="1"/>
            <a:r>
              <a:rPr lang="en-US" dirty="0"/>
              <a:t>Converts newline to </a:t>
            </a:r>
            <a:r>
              <a:rPr lang="en-US" dirty="0" smtClean="0"/>
              <a:t> </a:t>
            </a:r>
            <a:r>
              <a:rPr lang="en-US" dirty="0" smtClean="0">
                <a:latin typeface="Courier New" charset="0"/>
                <a:ea typeface="Courier New" charset="0"/>
                <a:cs typeface="Courier New" charset="0"/>
              </a:rPr>
              <a:t>’</a:t>
            </a:r>
            <a:r>
              <a:rPr lang="en-US" dirty="0" smtClean="0">
                <a:latin typeface="Courier New" charset="0"/>
                <a:ea typeface="Courier New" charset="0"/>
                <a:cs typeface="Courier New" charset="0"/>
              </a:rPr>
              <a:t>\0’</a:t>
            </a:r>
            <a:endParaRPr lang="en-US" dirty="0">
              <a:latin typeface="Courier New" charset="0"/>
              <a:ea typeface="Courier New" charset="0"/>
              <a:cs typeface="Courier New" charset="0"/>
            </a:endParaRPr>
          </a:p>
          <a:p>
            <a:pPr lvl="1"/>
            <a:r>
              <a:rPr lang="en-US" dirty="0"/>
              <a:t>If successful, returns the </a:t>
            </a:r>
            <a:r>
              <a:rPr lang="en-US" dirty="0" smtClean="0"/>
              <a:t>string and also places it in argument</a:t>
            </a:r>
          </a:p>
          <a:p>
            <a:pPr lvl="1"/>
            <a:r>
              <a:rPr lang="en-US" dirty="0" smtClean="0"/>
              <a:t>Warning: Does not check length of input</a:t>
            </a:r>
          </a:p>
          <a:p>
            <a:pPr lvl="2"/>
            <a:r>
              <a:rPr lang="en-US" dirty="0" err="1" smtClean="0"/>
              <a:t>gcc</a:t>
            </a:r>
            <a:r>
              <a:rPr lang="en-US" dirty="0" smtClean="0"/>
              <a:t> </a:t>
            </a:r>
            <a:r>
              <a:rPr lang="en-US" i="1" dirty="0" smtClean="0"/>
              <a:t>may</a:t>
            </a:r>
            <a:r>
              <a:rPr lang="en-US" dirty="0" smtClean="0"/>
              <a:t> produce warning message</a:t>
            </a:r>
            <a:endParaRPr lang="en-US"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943" y="1417638"/>
            <a:ext cx="3267075" cy="633413"/>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0953" y="5504974"/>
            <a:ext cx="6852285" cy="220028"/>
          </a:xfrm>
          <a:prstGeom prst="rect">
            <a:avLst/>
          </a:prstGeom>
          <a:noFill/>
          <a:ln w="9525">
            <a:solidFill>
              <a:srgbClr val="FF9900"/>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6389" name="Picture 5" descr="http://mymarriageworks.org/wp-content/uploads/2011/01/warni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5644" y="4661442"/>
            <a:ext cx="658396" cy="58621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860745"/>
          </a:xfrm>
        </p:spPr>
        <p:txBody>
          <a:bodyPr/>
          <a:lstStyle/>
          <a:p>
            <a:r>
              <a:rPr lang="en-US" dirty="0"/>
              <a:t> String </a:t>
            </a:r>
            <a:r>
              <a:rPr lang="en-US" dirty="0" smtClean="0"/>
              <a:t>Input: </a:t>
            </a:r>
            <a:r>
              <a:rPr lang="en-US" dirty="0" err="1" smtClean="0"/>
              <a:t>fgets</a:t>
            </a:r>
            <a:endParaRPr lang="en-US" dirty="0"/>
          </a:p>
        </p:txBody>
      </p:sp>
      <p:sp>
        <p:nvSpPr>
          <p:cNvPr id="28675" name="Rectangle 3"/>
          <p:cNvSpPr>
            <a:spLocks noGrp="1" noChangeArrowheads="1"/>
          </p:cNvSpPr>
          <p:nvPr>
            <p:ph sz="quarter" idx="1"/>
          </p:nvPr>
        </p:nvSpPr>
        <p:spPr>
          <a:xfrm>
            <a:off x="0" y="1135383"/>
            <a:ext cx="8869824" cy="5503719"/>
          </a:xfrm>
        </p:spPr>
        <p:txBody>
          <a:bodyPr>
            <a:normAutofit/>
          </a:bodyPr>
          <a:lstStyle/>
          <a:p>
            <a:pPr lvl="1"/>
            <a:endParaRPr lang="en-US" dirty="0" smtClean="0"/>
          </a:p>
          <a:p>
            <a:pPr lvl="1"/>
            <a:endParaRPr lang="en-US" dirty="0" smtClean="0"/>
          </a:p>
          <a:p>
            <a:pPr lvl="1"/>
            <a:endParaRPr lang="en-US" dirty="0"/>
          </a:p>
          <a:p>
            <a:pPr marL="457200" lvl="1" indent="0">
              <a:buNone/>
            </a:pPr>
            <a:endParaRPr lang="en-US" dirty="0" smtClean="0"/>
          </a:p>
          <a:p>
            <a:pPr marL="457200" lvl="1" indent="0">
              <a:buNone/>
            </a:pPr>
            <a:endParaRPr lang="en-US" dirty="0"/>
          </a:p>
          <a:p>
            <a:pPr lvl="1"/>
            <a:r>
              <a:rPr lang="en-US" dirty="0" smtClean="0"/>
              <a:t>Reads in characters from </a:t>
            </a:r>
            <a:r>
              <a:rPr lang="en-US" dirty="0"/>
              <a:t>the specified file </a:t>
            </a:r>
            <a:r>
              <a:rPr lang="en-US" dirty="0" smtClean="0"/>
              <a:t>through </a:t>
            </a:r>
            <a:r>
              <a:rPr lang="en-US" dirty="0" smtClean="0">
                <a:latin typeface="Courier New" charset="0"/>
                <a:ea typeface="Courier New" charset="0"/>
                <a:cs typeface="Courier New" charset="0"/>
              </a:rPr>
              <a:t>‘\n’</a:t>
            </a:r>
            <a:r>
              <a:rPr lang="en-US" dirty="0" smtClean="0"/>
              <a:t> </a:t>
            </a:r>
            <a:r>
              <a:rPr lang="en-US" dirty="0" smtClean="0"/>
              <a:t>or until specified size is reached</a:t>
            </a:r>
            <a:endParaRPr lang="en-US" dirty="0"/>
          </a:p>
          <a:p>
            <a:pPr lvl="1"/>
            <a:r>
              <a:rPr lang="en-US" dirty="0" smtClean="0"/>
              <a:t>If a newline character was read in and the size is not reached, it will puts </a:t>
            </a:r>
            <a:r>
              <a:rPr lang="en-US" dirty="0"/>
              <a:t>newline </a:t>
            </a:r>
            <a:r>
              <a:rPr lang="en-US" dirty="0">
                <a:latin typeface="Courier New" charset="0"/>
                <a:ea typeface="Courier New" charset="0"/>
                <a:cs typeface="Courier New" charset="0"/>
              </a:rPr>
              <a:t>‘\n’</a:t>
            </a:r>
            <a:r>
              <a:rPr lang="en-US" dirty="0" smtClean="0"/>
              <a:t> </a:t>
            </a:r>
            <a:r>
              <a:rPr lang="en-US" dirty="0"/>
              <a:t>in the </a:t>
            </a:r>
            <a:r>
              <a:rPr lang="en-US" dirty="0" smtClean="0"/>
              <a:t>string </a:t>
            </a:r>
            <a:endParaRPr lang="en-US" dirty="0" smtClean="0"/>
          </a:p>
          <a:p>
            <a:pPr lvl="1"/>
            <a:r>
              <a:rPr lang="en-US" dirty="0" smtClean="0"/>
              <a:t>Appends </a:t>
            </a:r>
            <a:r>
              <a:rPr lang="en-US" dirty="0" smtClean="0">
                <a:latin typeface="Courier New" charset="0"/>
                <a:ea typeface="Courier New" charset="0"/>
                <a:cs typeface="Courier New" charset="0"/>
              </a:rPr>
              <a:t>‘\0’</a:t>
            </a:r>
            <a:r>
              <a:rPr lang="en-US" dirty="0" smtClean="0"/>
              <a:t> </a:t>
            </a:r>
            <a:r>
              <a:rPr lang="en-US" dirty="0"/>
              <a:t>at the end of the string</a:t>
            </a:r>
          </a:p>
          <a:p>
            <a:pPr lvl="1"/>
            <a:r>
              <a:rPr lang="en-US" dirty="0"/>
              <a:t>If successful, returns the </a:t>
            </a:r>
            <a:r>
              <a:rPr lang="en-US" dirty="0" smtClean="0"/>
              <a:t>string &amp; places in argument</a:t>
            </a:r>
          </a:p>
          <a:p>
            <a:pPr lvl="1">
              <a:buFont typeface="Wingdings" pitchFamily="2" charset="2"/>
              <a:buNone/>
            </a:pPr>
            <a:endParaRPr lang="en-US" dirty="0"/>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539" y="1135383"/>
            <a:ext cx="4450556" cy="2383631"/>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t>String </a:t>
            </a:r>
            <a:r>
              <a:rPr lang="en-US" dirty="0" smtClean="0"/>
              <a:t>Output: puts</a:t>
            </a:r>
            <a:endParaRPr lang="en-US" dirty="0"/>
          </a:p>
        </p:txBody>
      </p:sp>
      <p:sp>
        <p:nvSpPr>
          <p:cNvPr id="31747" name="Rectangle 3"/>
          <p:cNvSpPr>
            <a:spLocks noGrp="1" noChangeArrowheads="1"/>
          </p:cNvSpPr>
          <p:nvPr>
            <p:ph sz="quarter" idx="1"/>
          </p:nvPr>
        </p:nvSpPr>
        <p:spPr/>
        <p:txBody>
          <a:bodyPr/>
          <a:lstStyle/>
          <a:p>
            <a:pPr lvl="1"/>
            <a:endParaRPr lang="en-US" dirty="0" smtClean="0"/>
          </a:p>
          <a:p>
            <a:pPr lvl="1"/>
            <a:endParaRPr lang="en-US" dirty="0"/>
          </a:p>
          <a:p>
            <a:pPr lvl="1"/>
            <a:endParaRPr lang="en-US" dirty="0" smtClean="0"/>
          </a:p>
          <a:p>
            <a:pPr lvl="1"/>
            <a:endParaRPr lang="en-US" dirty="0" smtClean="0"/>
          </a:p>
          <a:p>
            <a:pPr lvl="1"/>
            <a:endParaRPr lang="en-US" dirty="0"/>
          </a:p>
          <a:p>
            <a:pPr lvl="1"/>
            <a:r>
              <a:rPr lang="en-US" dirty="0" smtClean="0"/>
              <a:t>Takes </a:t>
            </a:r>
            <a:r>
              <a:rPr lang="en-US" dirty="0"/>
              <a:t>a null-terminated string from memory and writes it to standard </a:t>
            </a:r>
            <a:r>
              <a:rPr lang="en-US" dirty="0" smtClean="0"/>
              <a:t>output</a:t>
            </a:r>
            <a:endParaRPr lang="en-US" dirty="0"/>
          </a:p>
          <a:p>
            <a:pPr lvl="1"/>
            <a:r>
              <a:rPr lang="en-US" dirty="0" smtClean="0"/>
              <a:t>Writes </a:t>
            </a:r>
            <a:r>
              <a:rPr lang="en-US" dirty="0" smtClean="0">
                <a:latin typeface="Courier New" charset="0"/>
                <a:ea typeface="Courier New" charset="0"/>
                <a:cs typeface="Courier New" charset="0"/>
              </a:rPr>
              <a:t>‘\n’</a:t>
            </a:r>
            <a:r>
              <a:rPr lang="en-US" dirty="0" smtClean="0"/>
              <a:t> </a:t>
            </a:r>
            <a:r>
              <a:rPr lang="en-US" dirty="0" smtClean="0"/>
              <a:t>in place of </a:t>
            </a:r>
            <a:r>
              <a:rPr lang="en-US" dirty="0" smtClean="0">
                <a:latin typeface="Courier New" charset="0"/>
                <a:ea typeface="Courier New" charset="0"/>
                <a:cs typeface="Courier New" charset="0"/>
              </a:rPr>
              <a:t>‘\0’</a:t>
            </a:r>
            <a:endParaRPr lang="en-US" dirty="0">
              <a:latin typeface="Courier New" charset="0"/>
              <a:ea typeface="Courier New" charset="0"/>
              <a:cs typeface="Courier New" charset="0"/>
            </a:endParaRP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1190" y="1417638"/>
            <a:ext cx="3217069" cy="2266950"/>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t>String </a:t>
            </a:r>
            <a:r>
              <a:rPr lang="en-US" dirty="0" smtClean="0"/>
              <a:t>Output: </a:t>
            </a:r>
            <a:r>
              <a:rPr lang="en-US" dirty="0" err="1" smtClean="0"/>
              <a:t>fputs</a:t>
            </a:r>
            <a:endParaRPr lang="en-US" dirty="0"/>
          </a:p>
        </p:txBody>
      </p:sp>
      <p:sp>
        <p:nvSpPr>
          <p:cNvPr id="32771" name="Rectangle 3"/>
          <p:cNvSpPr>
            <a:spLocks noGrp="1" noChangeArrowheads="1"/>
          </p:cNvSpPr>
          <p:nvPr>
            <p:ph sz="quarter" idx="1"/>
          </p:nvPr>
        </p:nvSpPr>
        <p:spPr/>
        <p:txBody>
          <a:bodyPr/>
          <a:lstStyle/>
          <a:p>
            <a:pPr lvl="1"/>
            <a:endParaRPr lang="en-US" dirty="0" smtClean="0"/>
          </a:p>
          <a:p>
            <a:pPr lvl="1"/>
            <a:endParaRPr lang="en-US" dirty="0"/>
          </a:p>
          <a:p>
            <a:pPr marL="457200" lvl="1" indent="0">
              <a:buNone/>
            </a:pPr>
            <a:endParaRPr lang="en-US" sz="800" dirty="0"/>
          </a:p>
          <a:p>
            <a:pPr lvl="1"/>
            <a:r>
              <a:rPr lang="en-US" dirty="0" smtClean="0"/>
              <a:t>Takes </a:t>
            </a:r>
            <a:r>
              <a:rPr lang="en-US" dirty="0"/>
              <a:t>a null-terminated string from memory and writes it to the specified file </a:t>
            </a:r>
            <a:endParaRPr lang="en-US" dirty="0" smtClean="0"/>
          </a:p>
          <a:p>
            <a:pPr lvl="1"/>
            <a:r>
              <a:rPr lang="en-US" dirty="0" smtClean="0"/>
              <a:t>Drops </a:t>
            </a:r>
            <a:r>
              <a:rPr lang="en-US" dirty="0" smtClean="0">
                <a:latin typeface="Courier New" charset="0"/>
                <a:ea typeface="Courier New" charset="0"/>
                <a:cs typeface="Courier New" charset="0"/>
              </a:rPr>
              <a:t>‘\0’</a:t>
            </a:r>
            <a:endParaRPr lang="en-US" dirty="0">
              <a:latin typeface="Courier New" charset="0"/>
              <a:ea typeface="Courier New" charset="0"/>
              <a:cs typeface="Courier New" charset="0"/>
            </a:endParaRPr>
          </a:p>
          <a:p>
            <a:pPr lvl="1"/>
            <a:r>
              <a:rPr lang="en-US" dirty="0"/>
              <a:t>Programmer's </a:t>
            </a:r>
            <a:r>
              <a:rPr lang="en-US" dirty="0" smtClean="0"/>
              <a:t>responsibility: Make sure the newline </a:t>
            </a:r>
            <a:r>
              <a:rPr lang="en-US" dirty="0"/>
              <a:t>is present at the appropriate </a:t>
            </a:r>
            <a:r>
              <a:rPr lang="en-US" dirty="0" smtClean="0"/>
              <a:t>place(s)</a:t>
            </a: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223" y="2050938"/>
            <a:ext cx="4450556" cy="633413"/>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0297"/>
            <a:ext cx="8229600" cy="1143000"/>
          </a:xfrm>
        </p:spPr>
        <p:txBody>
          <a:bodyPr/>
          <a:lstStyle/>
          <a:p>
            <a:r>
              <a:rPr lang="en-US" dirty="0" smtClean="0"/>
              <a:t>Additional String Resources</a:t>
            </a:r>
            <a:endParaRPr lang="en-US" dirty="0"/>
          </a:p>
        </p:txBody>
      </p:sp>
      <p:sp>
        <p:nvSpPr>
          <p:cNvPr id="3" name="Content Placeholder 2"/>
          <p:cNvSpPr>
            <a:spLocks noGrp="1"/>
          </p:cNvSpPr>
          <p:nvPr>
            <p:ph idx="1"/>
          </p:nvPr>
        </p:nvSpPr>
        <p:spPr>
          <a:xfrm>
            <a:off x="457200" y="2156346"/>
            <a:ext cx="8229600" cy="3969817"/>
          </a:xfrm>
        </p:spPr>
        <p:txBody>
          <a:bodyPr>
            <a:normAutofit/>
          </a:bodyPr>
          <a:lstStyle/>
          <a:p>
            <a:pPr>
              <a:lnSpc>
                <a:spcPct val="150000"/>
              </a:lnSpc>
            </a:pPr>
            <a:r>
              <a:rPr lang="en-US" sz="1800" u="sng" dirty="0">
                <a:hlinkClick r:id="rId2"/>
              </a:rPr>
              <a:t>https://</a:t>
            </a:r>
            <a:r>
              <a:rPr lang="en-US" sz="1800" u="sng" dirty="0" smtClean="0">
                <a:hlinkClick r:id="rId2"/>
              </a:rPr>
              <a:t>www.tutorialspoint.com/c_standard_library/c_function_strlen.htm</a:t>
            </a:r>
            <a:endParaRPr lang="en-US" sz="1800" dirty="0"/>
          </a:p>
          <a:p>
            <a:pPr>
              <a:lnSpc>
                <a:spcPct val="150000"/>
              </a:lnSpc>
            </a:pPr>
            <a:r>
              <a:rPr lang="en-US" sz="1800" u="sng" dirty="0">
                <a:hlinkClick r:id="rId3"/>
              </a:rPr>
              <a:t>https://</a:t>
            </a:r>
            <a:r>
              <a:rPr lang="en-US" sz="1800" u="sng" dirty="0" smtClean="0">
                <a:hlinkClick r:id="rId3"/>
              </a:rPr>
              <a:t>www.tutorialspoint.com/c_standard_library/c_function_toupper.htm</a:t>
            </a:r>
            <a:endParaRPr lang="en-US" sz="1800" dirty="0"/>
          </a:p>
          <a:p>
            <a:pPr>
              <a:lnSpc>
                <a:spcPct val="150000"/>
              </a:lnSpc>
            </a:pPr>
            <a:r>
              <a:rPr lang="en-US" sz="1800" u="sng" dirty="0">
                <a:hlinkClick r:id="rId4"/>
              </a:rPr>
              <a:t>https://</a:t>
            </a:r>
            <a:r>
              <a:rPr lang="en-US" sz="1800" u="sng" dirty="0" smtClean="0">
                <a:hlinkClick r:id="rId4"/>
              </a:rPr>
              <a:t>www.tutorialspoint.com/c_standard_library/c_function_tolower.htm</a:t>
            </a:r>
            <a:endParaRPr lang="en-US" sz="1800" dirty="0"/>
          </a:p>
          <a:p>
            <a:pPr>
              <a:lnSpc>
                <a:spcPct val="150000"/>
              </a:lnSpc>
            </a:pPr>
            <a:r>
              <a:rPr lang="en-US" sz="1800" u="sng" dirty="0">
                <a:hlinkClick r:id="rId5"/>
              </a:rPr>
              <a:t>http://www.c4learn.com/c-programming/c-arithmetic-operations-on-character</a:t>
            </a:r>
            <a:r>
              <a:rPr lang="en-US" sz="1800" u="sng" dirty="0" smtClean="0">
                <a:hlinkClick r:id="rId5"/>
              </a:rPr>
              <a:t>/</a:t>
            </a:r>
            <a:endParaRPr lang="en-US" sz="1800" u="sng" dirty="0" smtClean="0"/>
          </a:p>
          <a:p>
            <a:pPr>
              <a:lnSpc>
                <a:spcPct val="150000"/>
              </a:lnSpc>
            </a:pPr>
            <a:r>
              <a:rPr lang="en-US" sz="1800" dirty="0">
                <a:hlinkClick r:id="rId6"/>
              </a:rPr>
              <a:t>http://www.cplusplus.com/reference/cstring</a:t>
            </a:r>
            <a:r>
              <a:rPr lang="en-US" sz="1800" dirty="0" smtClean="0">
                <a:hlinkClick r:id="rId6"/>
              </a:rPr>
              <a:t>/</a:t>
            </a:r>
            <a:endParaRPr lang="en-US" sz="1800" dirty="0" smtClean="0"/>
          </a:p>
          <a:p>
            <a:pPr>
              <a:lnSpc>
                <a:spcPct val="150000"/>
              </a:lnSpc>
            </a:pPr>
            <a:endParaRPr lang="en-US" sz="1800" dirty="0"/>
          </a:p>
          <a:p>
            <a:endParaRPr lang="en-US" dirty="0"/>
          </a:p>
        </p:txBody>
      </p:sp>
      <p:sp>
        <p:nvSpPr>
          <p:cNvPr id="4" name="Slide Number Placeholder 3"/>
          <p:cNvSpPr>
            <a:spLocks noGrp="1"/>
          </p:cNvSpPr>
          <p:nvPr>
            <p:ph type="sldNum" sz="quarter" idx="12"/>
          </p:nvPr>
        </p:nvSpPr>
        <p:spPr/>
        <p:txBody>
          <a:bodyPr/>
          <a:lstStyle/>
          <a:p>
            <a:fld id="{0B326431-1FCB-5D46-BBA1-5CE170A92A0E}" type="slidenum">
              <a:rPr lang="en-US" smtClean="0"/>
              <a:pPr/>
              <a:t>28</a:t>
            </a:fld>
            <a:endParaRPr lang="en-US"/>
          </a:p>
        </p:txBody>
      </p:sp>
    </p:spTree>
    <p:extLst>
      <p:ext uri="{BB962C8B-B14F-4D97-AF65-F5344CB8AC3E}">
        <p14:creationId xmlns:p14="http://schemas.microsoft.com/office/powerpoint/2010/main" val="135857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3"/>
          <p:cNvSpPr>
            <a:spLocks noGrp="1" noChangeArrowheads="1"/>
          </p:cNvSpPr>
          <p:nvPr>
            <p:ph type="title"/>
          </p:nvPr>
        </p:nvSpPr>
        <p:spPr>
          <a:xfrm>
            <a:off x="571500" y="638175"/>
            <a:ext cx="7793038" cy="1038225"/>
          </a:xfrm>
          <a:noFill/>
        </p:spPr>
        <p:txBody>
          <a:bodyPr>
            <a:normAutofit fontScale="90000"/>
          </a:bodyPr>
          <a:lstStyle/>
          <a:p>
            <a:r>
              <a:rPr lang="en-US" dirty="0">
                <a:latin typeface="Tahoma" charset="0"/>
              </a:rPr>
              <a:t>	</a:t>
            </a:r>
            <a:r>
              <a:rPr lang="en-US" dirty="0">
                <a:latin typeface="Tahoma" charset="0"/>
              </a:rPr>
              <a:t>Review of ASCII &amp; Characters</a:t>
            </a:r>
            <a:endParaRPr lang="en-US" dirty="0">
              <a:latin typeface="Tahoma" charset="0"/>
            </a:endParaRPr>
          </a:p>
        </p:txBody>
      </p:sp>
      <p:sp>
        <p:nvSpPr>
          <p:cNvPr id="132098" name="Rectangle 2"/>
          <p:cNvSpPr>
            <a:spLocks noGrp="1" noChangeArrowheads="1"/>
          </p:cNvSpPr>
          <p:nvPr>
            <p:ph idx="1"/>
          </p:nvPr>
        </p:nvSpPr>
        <p:spPr>
          <a:xfrm>
            <a:off x="1342416" y="2017713"/>
            <a:ext cx="7211033" cy="4114800"/>
          </a:xfrm>
        </p:spPr>
        <p:txBody>
          <a:bodyPr>
            <a:normAutofit/>
          </a:bodyPr>
          <a:lstStyle/>
          <a:p>
            <a:pPr eaLnBrk="1" hangingPunct="1"/>
            <a:r>
              <a:rPr lang="en-US" sz="2400" dirty="0">
                <a:latin typeface="Tahoma" charset="0"/>
              </a:rPr>
              <a:t>Characters can be interpreted as integers</a:t>
            </a:r>
          </a:p>
          <a:p>
            <a:pPr lvl="1" eaLnBrk="1" hangingPunct="1">
              <a:buFont typeface="Wingdings" charset="0"/>
              <a:buNone/>
            </a:pPr>
            <a:endParaRPr lang="en-US" dirty="0">
              <a:latin typeface="Tahoma" charset="0"/>
            </a:endParaRPr>
          </a:p>
          <a:p>
            <a:pPr>
              <a:buFont typeface="Wingdings" charset="0"/>
              <a:buNone/>
            </a:pPr>
            <a:r>
              <a:rPr lang="en-US" sz="2400" dirty="0" smtClean="0">
                <a:latin typeface="Courier New" charset="0"/>
                <a:ea typeface="Courier New" charset="0"/>
                <a:cs typeface="Courier New" charset="0"/>
              </a:rPr>
              <a:t>char </a:t>
            </a:r>
            <a:r>
              <a:rPr lang="en-US" sz="2400" dirty="0">
                <a:latin typeface="Courier New" charset="0"/>
                <a:ea typeface="Courier New" charset="0"/>
                <a:cs typeface="Courier New" charset="0"/>
              </a:rPr>
              <a:t>c = </a:t>
            </a:r>
            <a:r>
              <a:rPr lang="ja-JP" altLang="en-US" sz="2400" dirty="0">
                <a:latin typeface="Courier New" charset="0"/>
                <a:ea typeface="Courier New" charset="0"/>
                <a:cs typeface="Courier New" charset="0"/>
              </a:rPr>
              <a:t>‘</a:t>
            </a:r>
            <a:r>
              <a:rPr lang="en-US" sz="2400" dirty="0">
                <a:latin typeface="Courier New" charset="0"/>
                <a:ea typeface="Courier New" charset="0"/>
                <a:cs typeface="Courier New" charset="0"/>
              </a:rPr>
              <a:t>A</a:t>
            </a:r>
            <a:r>
              <a:rPr lang="ja-JP" altLang="en-US" sz="2400" dirty="0">
                <a:latin typeface="Courier New" charset="0"/>
                <a:ea typeface="Courier New" charset="0"/>
                <a:cs typeface="Courier New" charset="0"/>
              </a:rPr>
              <a:t>’</a:t>
            </a:r>
            <a:r>
              <a:rPr lang="en-US" sz="2400" dirty="0">
                <a:latin typeface="Courier New" charset="0"/>
                <a:ea typeface="Courier New" charset="0"/>
                <a:cs typeface="Courier New" charset="0"/>
              </a:rPr>
              <a:t>;</a:t>
            </a:r>
          </a:p>
          <a:p>
            <a:pPr>
              <a:buFont typeface="Wingdings" charset="0"/>
              <a:buNone/>
            </a:pPr>
            <a:r>
              <a:rPr lang="en-US" sz="2400" dirty="0" err="1">
                <a:latin typeface="Courier New" charset="0"/>
                <a:ea typeface="Courier New" charset="0"/>
                <a:cs typeface="Courier New" charset="0"/>
              </a:rPr>
              <a:t>printf</a:t>
            </a:r>
            <a:r>
              <a:rPr lang="en-US" sz="2400" dirty="0">
                <a:latin typeface="Courier New" charset="0"/>
                <a:ea typeface="Courier New" charset="0"/>
                <a:cs typeface="Courier New" charset="0"/>
              </a:rPr>
              <a:t>(</a:t>
            </a:r>
            <a:r>
              <a:rPr lang="ja-JP" altLang="en-US" sz="2400" dirty="0">
                <a:latin typeface="Courier New" charset="0"/>
                <a:ea typeface="Courier New" charset="0"/>
                <a:cs typeface="Courier New" charset="0"/>
              </a:rPr>
              <a:t>“</a:t>
            </a:r>
            <a:r>
              <a:rPr lang="en-US" sz="2400" dirty="0">
                <a:latin typeface="Courier New" charset="0"/>
                <a:ea typeface="Courier New" charset="0"/>
                <a:cs typeface="Courier New" charset="0"/>
              </a:rPr>
              <a:t>%c </a:t>
            </a:r>
            <a:r>
              <a:rPr lang="ja-JP" altLang="en-US" sz="2400" dirty="0" smtClean="0">
                <a:latin typeface="Courier New" charset="0"/>
                <a:ea typeface="Courier New" charset="0"/>
                <a:cs typeface="Courier New" charset="0"/>
              </a:rPr>
              <a:t>”</a:t>
            </a:r>
            <a:r>
              <a:rPr lang="en-US" sz="2400" dirty="0" smtClean="0">
                <a:latin typeface="Courier New" charset="0"/>
                <a:ea typeface="Courier New" charset="0"/>
                <a:cs typeface="Courier New" charset="0"/>
              </a:rPr>
              <a:t>, c</a:t>
            </a:r>
            <a:r>
              <a:rPr lang="en-US" sz="2400" dirty="0">
                <a:latin typeface="Courier New" charset="0"/>
                <a:ea typeface="Courier New" charset="0"/>
                <a:cs typeface="Courier New" charset="0"/>
              </a:rPr>
              <a:t>); </a:t>
            </a:r>
            <a:r>
              <a:rPr lang="en-US" sz="2400" dirty="0">
                <a:latin typeface="Tahoma" charset="0"/>
              </a:rPr>
              <a:t>    </a:t>
            </a:r>
            <a:r>
              <a:rPr lang="en-US" sz="2400" dirty="0" smtClean="0">
                <a:latin typeface="Tahoma" charset="0"/>
              </a:rPr>
              <a:t>    // prints:   A</a:t>
            </a:r>
            <a:endParaRPr lang="en-US" sz="2400" dirty="0">
              <a:latin typeface="Tahoma" charset="0"/>
            </a:endParaRPr>
          </a:p>
          <a:p>
            <a:pPr>
              <a:buFont typeface="Wingdings" charset="0"/>
              <a:buNone/>
            </a:pPr>
            <a:r>
              <a:rPr lang="en-US" sz="2400" dirty="0" err="1">
                <a:latin typeface="Courier New" charset="0"/>
                <a:ea typeface="Courier New" charset="0"/>
                <a:cs typeface="Courier New" charset="0"/>
              </a:rPr>
              <a:t>printf</a:t>
            </a:r>
            <a:r>
              <a:rPr lang="en-US" sz="2400" dirty="0">
                <a:latin typeface="Courier New" charset="0"/>
                <a:ea typeface="Courier New" charset="0"/>
                <a:cs typeface="Courier New" charset="0"/>
              </a:rPr>
              <a:t>(</a:t>
            </a:r>
            <a:r>
              <a:rPr lang="ja-JP" altLang="en-US" sz="2400" dirty="0">
                <a:latin typeface="Courier New" charset="0"/>
                <a:ea typeface="Courier New" charset="0"/>
                <a:cs typeface="Courier New" charset="0"/>
              </a:rPr>
              <a:t>“</a:t>
            </a:r>
            <a:r>
              <a:rPr lang="en-US" sz="2400" dirty="0">
                <a:latin typeface="Courier New" charset="0"/>
                <a:ea typeface="Courier New" charset="0"/>
                <a:cs typeface="Courier New" charset="0"/>
              </a:rPr>
              <a:t>%</a:t>
            </a:r>
            <a:r>
              <a:rPr lang="en-US" sz="2400" dirty="0" smtClean="0">
                <a:latin typeface="Courier New" charset="0"/>
                <a:ea typeface="Courier New" charset="0"/>
                <a:cs typeface="Courier New" charset="0"/>
              </a:rPr>
              <a:t>d </a:t>
            </a:r>
            <a:r>
              <a:rPr lang="ja-JP" altLang="en-US" sz="2400" dirty="0" smtClean="0">
                <a:latin typeface="Courier New" charset="0"/>
                <a:ea typeface="Courier New" charset="0"/>
                <a:cs typeface="Courier New" charset="0"/>
              </a:rPr>
              <a:t>”</a:t>
            </a:r>
            <a:r>
              <a:rPr lang="en-US" sz="2400" dirty="0" smtClean="0">
                <a:latin typeface="Courier New" charset="0"/>
                <a:ea typeface="Courier New" charset="0"/>
                <a:cs typeface="Courier New" charset="0"/>
              </a:rPr>
              <a:t>, c</a:t>
            </a:r>
            <a:r>
              <a:rPr lang="en-US" sz="2400" dirty="0">
                <a:latin typeface="Courier New" charset="0"/>
                <a:ea typeface="Courier New" charset="0"/>
                <a:cs typeface="Courier New" charset="0"/>
              </a:rPr>
              <a:t>);</a:t>
            </a:r>
            <a:r>
              <a:rPr lang="en-US" sz="2400" dirty="0">
                <a:latin typeface="Tahoma" charset="0"/>
              </a:rPr>
              <a:t>     </a:t>
            </a:r>
            <a:r>
              <a:rPr lang="en-US" sz="2400" dirty="0" smtClean="0">
                <a:latin typeface="Tahoma" charset="0"/>
              </a:rPr>
              <a:t>     // prints:   </a:t>
            </a:r>
            <a:r>
              <a:rPr lang="en-US" sz="2400" dirty="0">
                <a:latin typeface="Tahoma" charset="0"/>
              </a:rPr>
              <a:t>65</a:t>
            </a:r>
          </a:p>
          <a:p>
            <a:pPr>
              <a:buFont typeface="Wingdings" charset="0"/>
              <a:buNone/>
            </a:pPr>
            <a:r>
              <a:rPr lang="en-US" sz="2400" dirty="0" err="1">
                <a:latin typeface="Courier New" charset="0"/>
                <a:ea typeface="Courier New" charset="0"/>
                <a:cs typeface="Courier New" charset="0"/>
              </a:rPr>
              <a:t>p</a:t>
            </a:r>
            <a:r>
              <a:rPr lang="en-US" sz="2400" dirty="0" err="1" smtClean="0">
                <a:latin typeface="Courier New" charset="0"/>
                <a:ea typeface="Courier New" charset="0"/>
                <a:cs typeface="Courier New" charset="0"/>
              </a:rPr>
              <a:t>rintf</a:t>
            </a:r>
            <a:r>
              <a:rPr lang="en-US" sz="2400" dirty="0">
                <a:latin typeface="Courier New" charset="0"/>
                <a:ea typeface="Courier New" charset="0"/>
                <a:cs typeface="Courier New" charset="0"/>
              </a:rPr>
              <a:t>(</a:t>
            </a:r>
            <a:r>
              <a:rPr lang="ja-JP" altLang="en-US" sz="2400" dirty="0">
                <a:latin typeface="Courier New" charset="0"/>
                <a:ea typeface="Courier New" charset="0"/>
                <a:cs typeface="Courier New" charset="0"/>
              </a:rPr>
              <a:t>“</a:t>
            </a:r>
            <a:r>
              <a:rPr lang="en-US" sz="2400" dirty="0">
                <a:latin typeface="Courier New" charset="0"/>
                <a:ea typeface="Courier New" charset="0"/>
                <a:cs typeface="Courier New" charset="0"/>
              </a:rPr>
              <a:t>%c </a:t>
            </a:r>
            <a:r>
              <a:rPr lang="ja-JP" altLang="en-US" sz="2400" dirty="0" smtClean="0">
                <a:latin typeface="Courier New" charset="0"/>
                <a:ea typeface="Courier New" charset="0"/>
                <a:cs typeface="Courier New" charset="0"/>
              </a:rPr>
              <a:t>”</a:t>
            </a:r>
            <a:r>
              <a:rPr lang="en-US" sz="2400" dirty="0" smtClean="0">
                <a:latin typeface="Courier New" charset="0"/>
                <a:ea typeface="Courier New" charset="0"/>
                <a:cs typeface="Courier New" charset="0"/>
              </a:rPr>
              <a:t>, 65</a:t>
            </a:r>
            <a:r>
              <a:rPr lang="en-US" sz="2400" dirty="0">
                <a:latin typeface="Courier New" charset="0"/>
                <a:ea typeface="Courier New" charset="0"/>
                <a:cs typeface="Courier New" charset="0"/>
              </a:rPr>
              <a:t>);</a:t>
            </a:r>
            <a:r>
              <a:rPr lang="en-US" sz="2400" dirty="0">
                <a:latin typeface="Tahoma" charset="0"/>
              </a:rPr>
              <a:t>   </a:t>
            </a:r>
            <a:r>
              <a:rPr lang="en-US" sz="2400" dirty="0" smtClean="0">
                <a:latin typeface="Tahoma" charset="0"/>
              </a:rPr>
              <a:t>     // prints:   A</a:t>
            </a:r>
            <a:endParaRPr lang="en-US" sz="2400" dirty="0">
              <a:latin typeface="Tahoma" charset="0"/>
            </a:endParaRPr>
          </a:p>
        </p:txBody>
      </p:sp>
      <p:sp>
        <p:nvSpPr>
          <p:cNvPr id="604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92A9E218-A2EB-074C-8C76-4BC89B765D5C}"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“Characters”</a:t>
            </a:r>
            <a:endParaRPr lang="en-US" dirty="0"/>
          </a:p>
        </p:txBody>
      </p:sp>
      <p:sp>
        <p:nvSpPr>
          <p:cNvPr id="3" name="Content Placeholder 2"/>
          <p:cNvSpPr>
            <a:spLocks noGrp="1"/>
          </p:cNvSpPr>
          <p:nvPr>
            <p:ph idx="1"/>
          </p:nvPr>
        </p:nvSpPr>
        <p:spPr>
          <a:xfrm>
            <a:off x="457200" y="1323169"/>
            <a:ext cx="8229600" cy="651681"/>
          </a:xfrm>
        </p:spPr>
        <p:txBody>
          <a:bodyPr/>
          <a:lstStyle/>
          <a:p>
            <a:r>
              <a:rPr lang="en-US" sz="2400" dirty="0" smtClean="0"/>
              <a:t>Some of the </a:t>
            </a:r>
            <a:r>
              <a:rPr lang="en-US" sz="2400" b="1" dirty="0" smtClean="0">
                <a:solidFill>
                  <a:schemeClr val="accent6"/>
                </a:solidFill>
              </a:rPr>
              <a:t>escape characters</a:t>
            </a:r>
            <a:r>
              <a:rPr lang="en-US" sz="2400" dirty="0" smtClean="0"/>
              <a:t> (page 215 in book):</a:t>
            </a:r>
          </a:p>
          <a:p>
            <a:endParaRPr lang="en-US" dirty="0"/>
          </a:p>
        </p:txBody>
      </p:sp>
      <p:sp>
        <p:nvSpPr>
          <p:cNvPr id="4" name="Slide Number Placeholder 3"/>
          <p:cNvSpPr>
            <a:spLocks noGrp="1"/>
          </p:cNvSpPr>
          <p:nvPr>
            <p:ph type="sldNum" sz="quarter" idx="12"/>
          </p:nvPr>
        </p:nvSpPr>
        <p:spPr/>
        <p:txBody>
          <a:bodyPr/>
          <a:lstStyle/>
          <a:p>
            <a:fld id="{0B326431-1FCB-5D46-BBA1-5CE170A92A0E}" type="slidenum">
              <a:rPr lang="en-US" smtClean="0"/>
              <a:pPr/>
              <a:t>4</a:t>
            </a:fld>
            <a:endParaRPr lang="en-US"/>
          </a:p>
        </p:txBody>
      </p:sp>
      <p:sp>
        <p:nvSpPr>
          <p:cNvPr id="5" name="TextBox 4"/>
          <p:cNvSpPr txBox="1"/>
          <p:nvPr/>
        </p:nvSpPr>
        <p:spPr>
          <a:xfrm>
            <a:off x="818867" y="1774209"/>
            <a:ext cx="3862316" cy="3139321"/>
          </a:xfrm>
          <a:prstGeom prst="rect">
            <a:avLst/>
          </a:prstGeom>
          <a:noFill/>
        </p:spPr>
        <p:txBody>
          <a:bodyPr wrap="square" rtlCol="0">
            <a:spAutoFit/>
          </a:bodyPr>
          <a:lstStyle/>
          <a:p>
            <a:r>
              <a:rPr lang="en-US" dirty="0">
                <a:latin typeface="Courier New" charset="0"/>
                <a:ea typeface="Courier New" charset="0"/>
                <a:cs typeface="Courier New" charset="0"/>
              </a:rPr>
              <a:t>\a</a:t>
            </a:r>
            <a:r>
              <a:rPr lang="en-US" dirty="0"/>
              <a:t> 	</a:t>
            </a:r>
            <a:r>
              <a:rPr lang="en-US" dirty="0">
                <a:latin typeface="+mn-lt"/>
              </a:rPr>
              <a:t>audible alert (sounds a bell) </a:t>
            </a:r>
          </a:p>
          <a:p>
            <a:r>
              <a:rPr lang="en-US" dirty="0">
                <a:latin typeface="Courier New" charset="0"/>
                <a:ea typeface="Courier New" charset="0"/>
                <a:cs typeface="Courier New" charset="0"/>
              </a:rPr>
              <a:t>\b</a:t>
            </a:r>
            <a:r>
              <a:rPr lang="en-US" dirty="0"/>
              <a:t> 	</a:t>
            </a:r>
            <a:r>
              <a:rPr lang="en-US" dirty="0">
                <a:latin typeface="+mn-lt"/>
              </a:rPr>
              <a:t>backspace</a:t>
            </a:r>
            <a:r>
              <a:rPr lang="en-US" dirty="0"/>
              <a:t> </a:t>
            </a:r>
          </a:p>
          <a:p>
            <a:r>
              <a:rPr lang="en-US" dirty="0">
                <a:latin typeface="Courier New" charset="0"/>
                <a:ea typeface="Courier New" charset="0"/>
                <a:cs typeface="Courier New" charset="0"/>
              </a:rPr>
              <a:t>\f</a:t>
            </a:r>
            <a:r>
              <a:rPr lang="en-US" dirty="0"/>
              <a:t> 	</a:t>
            </a:r>
            <a:r>
              <a:rPr lang="en-US" dirty="0">
                <a:latin typeface="+mn-lt"/>
              </a:rPr>
              <a:t>form feed </a:t>
            </a:r>
          </a:p>
          <a:p>
            <a:r>
              <a:rPr lang="en-US" dirty="0">
                <a:latin typeface="Courier New" charset="0"/>
                <a:ea typeface="Courier New" charset="0"/>
                <a:cs typeface="Courier New" charset="0"/>
              </a:rPr>
              <a:t>\n</a:t>
            </a:r>
            <a:r>
              <a:rPr lang="en-US" dirty="0"/>
              <a:t> 	</a:t>
            </a:r>
            <a:r>
              <a:rPr lang="en-US" dirty="0">
                <a:latin typeface="+mn-lt"/>
              </a:rPr>
              <a:t>newline</a:t>
            </a:r>
            <a:r>
              <a:rPr lang="en-US" dirty="0"/>
              <a:t> </a:t>
            </a:r>
          </a:p>
          <a:p>
            <a:r>
              <a:rPr lang="en-US" dirty="0">
                <a:latin typeface="Courier New" charset="0"/>
                <a:ea typeface="Courier New" charset="0"/>
                <a:cs typeface="Courier New" charset="0"/>
              </a:rPr>
              <a:t>\r</a:t>
            </a:r>
            <a:r>
              <a:rPr lang="en-US" dirty="0"/>
              <a:t> 	</a:t>
            </a:r>
            <a:r>
              <a:rPr lang="en-US" dirty="0">
                <a:latin typeface="+mn-lt"/>
              </a:rPr>
              <a:t>carriage return </a:t>
            </a:r>
          </a:p>
          <a:p>
            <a:r>
              <a:rPr lang="en-US" dirty="0">
                <a:latin typeface="Courier New" charset="0"/>
                <a:ea typeface="Courier New" charset="0"/>
                <a:cs typeface="Courier New" charset="0"/>
              </a:rPr>
              <a:t>\t</a:t>
            </a:r>
            <a:r>
              <a:rPr lang="en-US" dirty="0"/>
              <a:t> 	</a:t>
            </a:r>
            <a:r>
              <a:rPr lang="en-US" dirty="0">
                <a:latin typeface="+mn-lt"/>
              </a:rPr>
              <a:t>horizontal tab </a:t>
            </a:r>
          </a:p>
          <a:p>
            <a:r>
              <a:rPr lang="en-US" dirty="0">
                <a:latin typeface="Courier New" charset="0"/>
                <a:ea typeface="Courier New" charset="0"/>
                <a:cs typeface="Courier New" charset="0"/>
              </a:rPr>
              <a:t>\v</a:t>
            </a:r>
            <a:r>
              <a:rPr lang="en-US" dirty="0"/>
              <a:t> 	</a:t>
            </a:r>
            <a:r>
              <a:rPr lang="en-US" dirty="0">
                <a:latin typeface="+mn-lt"/>
              </a:rPr>
              <a:t>vertical tab </a:t>
            </a:r>
          </a:p>
          <a:p>
            <a:r>
              <a:rPr lang="en-US" dirty="0">
                <a:latin typeface="Courier New" charset="0"/>
                <a:ea typeface="Courier New" charset="0"/>
                <a:cs typeface="Courier New" charset="0"/>
              </a:rPr>
              <a:t>\\</a:t>
            </a:r>
            <a:r>
              <a:rPr lang="en-US" dirty="0"/>
              <a:t> 	</a:t>
            </a:r>
            <a:r>
              <a:rPr lang="en-US" dirty="0">
                <a:latin typeface="+mn-lt"/>
              </a:rPr>
              <a:t>backslash</a:t>
            </a:r>
            <a:r>
              <a:rPr lang="en-US" dirty="0"/>
              <a:t> </a:t>
            </a:r>
          </a:p>
          <a:p>
            <a:r>
              <a:rPr lang="en-US" dirty="0">
                <a:latin typeface="Courier New" charset="0"/>
                <a:ea typeface="Courier New" charset="0"/>
                <a:cs typeface="Courier New" charset="0"/>
              </a:rPr>
              <a:t>\” </a:t>
            </a:r>
            <a:r>
              <a:rPr lang="en-US" dirty="0"/>
              <a:t>	</a:t>
            </a:r>
            <a:r>
              <a:rPr lang="en-US" dirty="0">
                <a:latin typeface="+mn-lt"/>
              </a:rPr>
              <a:t>double quotation mark</a:t>
            </a:r>
            <a:r>
              <a:rPr lang="en-US" dirty="0"/>
              <a:t>    </a:t>
            </a:r>
          </a:p>
          <a:p>
            <a:r>
              <a:rPr lang="en-US" dirty="0">
                <a:latin typeface="Courier New" charset="0"/>
                <a:ea typeface="Courier New" charset="0"/>
                <a:cs typeface="Courier New" charset="0"/>
              </a:rPr>
              <a:t>\</a:t>
            </a:r>
            <a:r>
              <a:rPr lang="en-US" dirty="0" err="1">
                <a:latin typeface="Courier New" charset="0"/>
                <a:ea typeface="Courier New" charset="0"/>
                <a:cs typeface="Courier New" charset="0"/>
              </a:rPr>
              <a:t>ʼ</a:t>
            </a:r>
            <a:r>
              <a:rPr lang="en-US" dirty="0"/>
              <a:t> 	</a:t>
            </a:r>
            <a:r>
              <a:rPr lang="en-US" dirty="0">
                <a:latin typeface="+mn-lt"/>
              </a:rPr>
              <a:t>single quotation mark</a:t>
            </a:r>
            <a:r>
              <a:rPr lang="en-US" dirty="0"/>
              <a:t>      </a:t>
            </a:r>
          </a:p>
          <a:p>
            <a:r>
              <a:rPr lang="en-US" dirty="0">
                <a:latin typeface="Courier New" charset="0"/>
                <a:ea typeface="Courier New" charset="0"/>
                <a:cs typeface="Courier New" charset="0"/>
              </a:rPr>
              <a:t>\?</a:t>
            </a:r>
            <a:r>
              <a:rPr lang="en-US" dirty="0"/>
              <a:t> 	</a:t>
            </a:r>
            <a:r>
              <a:rPr lang="en-US" dirty="0">
                <a:latin typeface="+mn-lt"/>
              </a:rPr>
              <a:t>question mark</a:t>
            </a:r>
            <a:r>
              <a:rPr lang="en-US" dirty="0"/>
              <a:t>  </a:t>
            </a:r>
          </a:p>
        </p:txBody>
      </p:sp>
      <p:sp>
        <p:nvSpPr>
          <p:cNvPr id="6" name="TextBox 5"/>
          <p:cNvSpPr txBox="1"/>
          <p:nvPr/>
        </p:nvSpPr>
        <p:spPr>
          <a:xfrm>
            <a:off x="457200" y="5160844"/>
            <a:ext cx="7458501" cy="1508105"/>
          </a:xfrm>
          <a:prstGeom prst="rect">
            <a:avLst/>
          </a:prstGeom>
          <a:noFill/>
        </p:spPr>
        <p:txBody>
          <a:bodyPr wrap="square" rtlCol="0">
            <a:spAutoFit/>
          </a:bodyPr>
          <a:lstStyle/>
          <a:p>
            <a:pPr marL="342900" indent="-342900">
              <a:buFont typeface="Arial" charset="0"/>
              <a:buChar char="•"/>
            </a:pPr>
            <a:r>
              <a:rPr lang="en-US" sz="2400" dirty="0">
                <a:latin typeface="+mn-lt"/>
              </a:rPr>
              <a:t>Each escape character is counted as a single character.  So the following string contains 9 characters: </a:t>
            </a:r>
            <a:endParaRPr lang="en-US" sz="2400" dirty="0" smtClean="0">
              <a:latin typeface="+mn-lt"/>
            </a:endParaRPr>
          </a:p>
          <a:p>
            <a:endParaRPr lang="en-US" sz="800" dirty="0">
              <a:latin typeface="+mn-lt"/>
            </a:endParaRPr>
          </a:p>
          <a:p>
            <a:r>
              <a:rPr lang="en-US" dirty="0">
                <a:latin typeface="+mn-lt"/>
              </a:rPr>
              <a:t> 	</a:t>
            </a:r>
            <a:r>
              <a:rPr lang="en-US" dirty="0">
                <a:latin typeface="Courier New" charset="0"/>
                <a:ea typeface="Courier New" charset="0"/>
                <a:cs typeface="Courier New" charset="0"/>
              </a:rPr>
              <a:t>\</a:t>
            </a:r>
            <a:r>
              <a:rPr lang="en-US" dirty="0" smtClean="0">
                <a:latin typeface="Courier New" charset="0"/>
                <a:ea typeface="Courier New" charset="0"/>
                <a:cs typeface="Courier New" charset="0"/>
              </a:rPr>
              <a:t>011\”</a:t>
            </a:r>
            <a:r>
              <a:rPr lang="en-US" dirty="0">
                <a:latin typeface="Courier New" charset="0"/>
                <a:ea typeface="Courier New" charset="0"/>
                <a:cs typeface="Courier New" charset="0"/>
              </a:rPr>
              <a:t>Hello\”\n</a:t>
            </a:r>
            <a:r>
              <a:rPr lang="en-US" dirty="0">
                <a:latin typeface="+mn-lt"/>
              </a:rPr>
              <a:t>      (</a:t>
            </a:r>
            <a:r>
              <a:rPr lang="en-US" dirty="0" smtClean="0">
                <a:latin typeface="+mn-lt"/>
              </a:rPr>
              <a:t>011 </a:t>
            </a:r>
            <a:r>
              <a:rPr lang="en-US" dirty="0">
                <a:latin typeface="+mn-lt"/>
              </a:rPr>
              <a:t>is the ASCII </a:t>
            </a:r>
            <a:r>
              <a:rPr lang="en-US" dirty="0" smtClean="0">
                <a:latin typeface="+mn-lt"/>
              </a:rPr>
              <a:t>horizontal tab </a:t>
            </a:r>
            <a:r>
              <a:rPr lang="en-US" dirty="0">
                <a:latin typeface="+mn-lt"/>
              </a:rPr>
              <a:t>character)</a:t>
            </a:r>
          </a:p>
          <a:p>
            <a:endParaRPr lang="en-US" dirty="0">
              <a:latin typeface="+mn-lt"/>
            </a:endParaRPr>
          </a:p>
        </p:txBody>
      </p:sp>
    </p:spTree>
    <p:extLst>
      <p:ext uri="{BB962C8B-B14F-4D97-AF65-F5344CB8AC3E}">
        <p14:creationId xmlns:p14="http://schemas.microsoft.com/office/powerpoint/2010/main" val="1560296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376" y="204717"/>
            <a:ext cx="8229600" cy="4778448"/>
          </a:xfrm>
        </p:spPr>
        <p:txBody>
          <a:bodyPr>
            <a:normAutofit fontScale="85000" lnSpcReduction="10000"/>
          </a:bodyPr>
          <a:lstStyle/>
          <a:p>
            <a:pPr marL="0" indent="0">
              <a:buNone/>
            </a:pPr>
            <a:r>
              <a:rPr lang="en-US" sz="1700" dirty="0" smtClean="0">
                <a:latin typeface="Courier New" charset="0"/>
                <a:ea typeface="Courier New" charset="0"/>
                <a:cs typeface="Courier New" charset="0"/>
              </a:rPr>
              <a:t>// Treating character arrays as strings</a:t>
            </a:r>
          </a:p>
          <a:p>
            <a:pPr marL="0" indent="0">
              <a:buNone/>
            </a:pPr>
            <a:r>
              <a:rPr lang="en-US" sz="1700" dirty="0" smtClean="0">
                <a:latin typeface="Courier New" charset="0"/>
                <a:ea typeface="Courier New" charset="0"/>
                <a:cs typeface="Courier New" charset="0"/>
              </a:rPr>
              <a:t> </a:t>
            </a:r>
          </a:p>
          <a:p>
            <a:pPr marL="0" indent="0">
              <a:buNone/>
            </a:pPr>
            <a:r>
              <a:rPr lang="en-US" sz="1700" dirty="0" smtClean="0">
                <a:latin typeface="Courier New" charset="0"/>
                <a:ea typeface="Courier New" charset="0"/>
                <a:cs typeface="Courier New" charset="0"/>
              </a:rPr>
              <a:t>#include &lt;</a:t>
            </a:r>
            <a:r>
              <a:rPr lang="en-US" sz="1700" dirty="0" err="1" smtClean="0">
                <a:latin typeface="Courier New" charset="0"/>
                <a:ea typeface="Courier New" charset="0"/>
                <a:cs typeface="Courier New" charset="0"/>
              </a:rPr>
              <a:t>stdio.h</a:t>
            </a:r>
            <a:r>
              <a:rPr lang="en-US" sz="1700" dirty="0" smtClean="0">
                <a:latin typeface="Courier New" charset="0"/>
                <a:ea typeface="Courier New" charset="0"/>
                <a:cs typeface="Courier New" charset="0"/>
              </a:rPr>
              <a:t>&gt;</a:t>
            </a:r>
          </a:p>
          <a:p>
            <a:pPr marL="0" indent="0">
              <a:buNone/>
            </a:pPr>
            <a:endParaRPr lang="en-US" sz="1700" dirty="0">
              <a:latin typeface="Courier New" charset="0"/>
              <a:ea typeface="Courier New" charset="0"/>
              <a:cs typeface="Courier New" charset="0"/>
            </a:endParaRPr>
          </a:p>
          <a:p>
            <a:pPr marL="0" indent="0">
              <a:buNone/>
            </a:pPr>
            <a:r>
              <a:rPr lang="en-US" sz="1700" dirty="0" err="1">
                <a:latin typeface="Courier New" charset="0"/>
                <a:ea typeface="Courier New" charset="0"/>
                <a:cs typeface="Courier New" charset="0"/>
              </a:rPr>
              <a:t>i</a:t>
            </a:r>
            <a:r>
              <a:rPr lang="en-US" sz="1700" dirty="0" err="1" smtClean="0">
                <a:latin typeface="Courier New" charset="0"/>
                <a:ea typeface="Courier New" charset="0"/>
                <a:cs typeface="Courier New" charset="0"/>
              </a:rPr>
              <a:t>nt</a:t>
            </a:r>
            <a:r>
              <a:rPr lang="en-US" sz="1700" dirty="0" smtClean="0">
                <a:latin typeface="Courier New" charset="0"/>
                <a:ea typeface="Courier New" charset="0"/>
                <a:cs typeface="Courier New" charset="0"/>
              </a:rPr>
              <a:t> main(void) {</a:t>
            </a: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char string1[20], string2[] = “string literal”;</a:t>
            </a: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a:t>
            </a:r>
            <a:r>
              <a:rPr lang="en-US" sz="1700" dirty="0" err="1" smtClean="0">
                <a:latin typeface="Courier New" charset="0"/>
                <a:ea typeface="Courier New" charset="0"/>
                <a:cs typeface="Courier New" charset="0"/>
              </a:rPr>
              <a:t>int</a:t>
            </a:r>
            <a:r>
              <a:rPr lang="en-US" sz="1700" dirty="0" smtClean="0">
                <a:latin typeface="Courier New" charset="0"/>
                <a:ea typeface="Courier New" charset="0"/>
                <a:cs typeface="Courier New" charset="0"/>
              </a:rPr>
              <a:t> </a:t>
            </a:r>
            <a:r>
              <a:rPr lang="en-US" sz="1700" dirty="0" err="1" smtClean="0">
                <a:latin typeface="Courier New" charset="0"/>
                <a:ea typeface="Courier New" charset="0"/>
                <a:cs typeface="Courier New" charset="0"/>
              </a:rPr>
              <a:t>i</a:t>
            </a:r>
            <a:r>
              <a:rPr lang="en-US" sz="1700" dirty="0" smtClean="0">
                <a:latin typeface="Courier New" charset="0"/>
                <a:ea typeface="Courier New" charset="0"/>
                <a:cs typeface="Courier New" charset="0"/>
              </a:rPr>
              <a:t>; </a:t>
            </a:r>
          </a:p>
          <a:p>
            <a:pPr marL="0" indent="0">
              <a:buNone/>
            </a:pPr>
            <a:endParaRPr lang="en-US" sz="1700" dirty="0">
              <a:latin typeface="Courier New" charset="0"/>
              <a:ea typeface="Courier New" charset="0"/>
              <a:cs typeface="Courier New" charset="0"/>
            </a:endParaRPr>
          </a:p>
          <a:p>
            <a:pPr marL="0" indent="0">
              <a:buNone/>
            </a:pPr>
            <a:r>
              <a:rPr lang="en-US" sz="1700" dirty="0" smtClean="0">
                <a:latin typeface="Courier New" charset="0"/>
                <a:ea typeface="Courier New" charset="0"/>
                <a:cs typeface="Courier New" charset="0"/>
              </a:rPr>
              <a:t>   </a:t>
            </a:r>
            <a:r>
              <a:rPr lang="en-US" sz="1700" dirty="0" err="1" smtClean="0">
                <a:latin typeface="Courier New" charset="0"/>
                <a:ea typeface="Courier New" charset="0"/>
                <a:cs typeface="Courier New" charset="0"/>
              </a:rPr>
              <a:t>printf</a:t>
            </a:r>
            <a:r>
              <a:rPr lang="en-US" sz="1700" dirty="0" smtClean="0">
                <a:latin typeface="Courier New" charset="0"/>
                <a:ea typeface="Courier New" charset="0"/>
                <a:cs typeface="Courier New" charset="0"/>
              </a:rPr>
              <a:t>(“Enter a string:  “);</a:t>
            </a: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a:t>
            </a:r>
            <a:r>
              <a:rPr lang="en-US" sz="1700" dirty="0" err="1" smtClean="0">
                <a:latin typeface="Courier New" charset="0"/>
                <a:ea typeface="Courier New" charset="0"/>
                <a:cs typeface="Courier New" charset="0"/>
              </a:rPr>
              <a:t>scanf</a:t>
            </a:r>
            <a:r>
              <a:rPr lang="en-US" sz="1700" dirty="0" smtClean="0">
                <a:latin typeface="Courier New" charset="0"/>
                <a:ea typeface="Courier New" charset="0"/>
                <a:cs typeface="Courier New" charset="0"/>
              </a:rPr>
              <a:t>(“%s”, string1);</a:t>
            </a: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a:t>
            </a:r>
            <a:r>
              <a:rPr lang="en-US" sz="1700" dirty="0" err="1" smtClean="0">
                <a:latin typeface="Courier New" charset="0"/>
                <a:ea typeface="Courier New" charset="0"/>
                <a:cs typeface="Courier New" charset="0"/>
              </a:rPr>
              <a:t>printf</a:t>
            </a:r>
            <a:r>
              <a:rPr lang="en-US" sz="1700" dirty="0" smtClean="0">
                <a:latin typeface="Courier New" charset="0"/>
                <a:ea typeface="Courier New" charset="0"/>
                <a:cs typeface="Courier New" charset="0"/>
              </a:rPr>
              <a:t>(“string1 is: %s\nstring2 is: %s\n”, </a:t>
            </a: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string1, string2);</a:t>
            </a:r>
          </a:p>
          <a:p>
            <a:pPr marL="0" indent="0">
              <a:buNone/>
            </a:pPr>
            <a:endParaRPr lang="en-US" sz="1700" dirty="0" smtClean="0">
              <a:latin typeface="Courier New" charset="0"/>
              <a:ea typeface="Courier New" charset="0"/>
              <a:cs typeface="Courier New" charset="0"/>
            </a:endParaRPr>
          </a:p>
          <a:p>
            <a:pPr marL="0" indent="0">
              <a:buNone/>
            </a:pPr>
            <a:r>
              <a:rPr lang="en-US" sz="1700" dirty="0" smtClean="0">
                <a:latin typeface="Courier New" charset="0"/>
                <a:ea typeface="Courier New" charset="0"/>
                <a:cs typeface="Courier New" charset="0"/>
              </a:rPr>
              <a:t>   </a:t>
            </a:r>
            <a:r>
              <a:rPr lang="en-US" sz="1700" dirty="0" err="1" smtClean="0">
                <a:latin typeface="Courier New" charset="0"/>
                <a:ea typeface="Courier New" charset="0"/>
                <a:cs typeface="Courier New" charset="0"/>
              </a:rPr>
              <a:t>printf</a:t>
            </a:r>
            <a:r>
              <a:rPr lang="en-US" sz="1700" dirty="0" smtClean="0">
                <a:latin typeface="Courier New" charset="0"/>
                <a:ea typeface="Courier New" charset="0"/>
                <a:cs typeface="Courier New" charset="0"/>
              </a:rPr>
              <a:t>(“string1 with spaces between characters is: “);</a:t>
            </a: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for(</a:t>
            </a:r>
            <a:r>
              <a:rPr lang="en-US" sz="1700" dirty="0" err="1" smtClean="0">
                <a:latin typeface="Courier New" charset="0"/>
                <a:ea typeface="Courier New" charset="0"/>
                <a:cs typeface="Courier New" charset="0"/>
              </a:rPr>
              <a:t>i</a:t>
            </a:r>
            <a:r>
              <a:rPr lang="en-US" sz="1700" dirty="0" smtClean="0">
                <a:latin typeface="Courier New" charset="0"/>
                <a:ea typeface="Courier New" charset="0"/>
                <a:cs typeface="Courier New" charset="0"/>
              </a:rPr>
              <a:t> = 0;  string[</a:t>
            </a:r>
            <a:r>
              <a:rPr lang="en-US" sz="1700" dirty="0" err="1" smtClean="0">
                <a:latin typeface="Courier New" charset="0"/>
                <a:ea typeface="Courier New" charset="0"/>
                <a:cs typeface="Courier New" charset="0"/>
              </a:rPr>
              <a:t>i</a:t>
            </a:r>
            <a:r>
              <a:rPr lang="en-US" sz="1700" dirty="0" smtClean="0">
                <a:latin typeface="Courier New" charset="0"/>
                <a:ea typeface="Courier New" charset="0"/>
                <a:cs typeface="Courier New" charset="0"/>
              </a:rPr>
              <a:t>] != ‘\0’; </a:t>
            </a:r>
            <a:r>
              <a:rPr lang="en-US" sz="1700" dirty="0" err="1" smtClean="0">
                <a:latin typeface="Courier New" charset="0"/>
                <a:ea typeface="Courier New" charset="0"/>
                <a:cs typeface="Courier New" charset="0"/>
              </a:rPr>
              <a:t>i</a:t>
            </a:r>
            <a:r>
              <a:rPr lang="en-US" sz="1700" dirty="0" smtClean="0">
                <a:latin typeface="Courier New" charset="0"/>
                <a:ea typeface="Courier New" charset="0"/>
                <a:cs typeface="Courier New" charset="0"/>
              </a:rPr>
              <a:t>++) </a:t>
            </a: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a:t>
            </a:r>
            <a:r>
              <a:rPr lang="en-US" sz="1700" dirty="0" err="1" smtClean="0">
                <a:latin typeface="Courier New" charset="0"/>
                <a:ea typeface="Courier New" charset="0"/>
                <a:cs typeface="Courier New" charset="0"/>
              </a:rPr>
              <a:t>printf</a:t>
            </a:r>
            <a:r>
              <a:rPr lang="en-US" sz="1700" dirty="0" smtClean="0">
                <a:latin typeface="Courier New" charset="0"/>
                <a:ea typeface="Courier New" charset="0"/>
                <a:cs typeface="Courier New" charset="0"/>
              </a:rPr>
              <a:t>(“%c “, string1[</a:t>
            </a:r>
            <a:r>
              <a:rPr lang="en-US" sz="1700" dirty="0" err="1" smtClean="0">
                <a:latin typeface="Courier New" charset="0"/>
                <a:ea typeface="Courier New" charset="0"/>
                <a:cs typeface="Courier New" charset="0"/>
              </a:rPr>
              <a:t>i</a:t>
            </a:r>
            <a:r>
              <a:rPr lang="en-US" sz="1700" dirty="0" smtClean="0">
                <a:latin typeface="Courier New" charset="0"/>
                <a:ea typeface="Courier New" charset="0"/>
                <a:cs typeface="Courier New" charset="0"/>
              </a:rPr>
              <a:t>]);</a:t>
            </a: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a:t>
            </a:r>
            <a:r>
              <a:rPr lang="en-US" sz="1700" dirty="0" err="1" smtClean="0">
                <a:latin typeface="Courier New" charset="0"/>
                <a:ea typeface="Courier New" charset="0"/>
                <a:cs typeface="Courier New" charset="0"/>
              </a:rPr>
              <a:t>printf</a:t>
            </a:r>
            <a:r>
              <a:rPr lang="en-US" sz="1700" dirty="0" smtClean="0">
                <a:latin typeface="Courier New" charset="0"/>
                <a:ea typeface="Courier New" charset="0"/>
                <a:cs typeface="Courier New" charset="0"/>
              </a:rPr>
              <a:t>(“\n”);</a:t>
            </a:r>
          </a:p>
          <a:p>
            <a:pPr marL="0" indent="0">
              <a:buNone/>
            </a:pPr>
            <a:endParaRPr lang="en-US" sz="1700" dirty="0" smtClean="0">
              <a:latin typeface="Courier New" charset="0"/>
              <a:ea typeface="Courier New" charset="0"/>
              <a:cs typeface="Courier New" charset="0"/>
            </a:endParaRPr>
          </a:p>
          <a:p>
            <a:pPr marL="0" indent="0">
              <a:buNone/>
            </a:pPr>
            <a:r>
              <a:rPr lang="en-US" sz="1700" dirty="0">
                <a:latin typeface="Courier New" charset="0"/>
                <a:ea typeface="Courier New" charset="0"/>
                <a:cs typeface="Courier New" charset="0"/>
              </a:rPr>
              <a:t> </a:t>
            </a:r>
            <a:r>
              <a:rPr lang="en-US" sz="1700" dirty="0" smtClean="0">
                <a:latin typeface="Courier New" charset="0"/>
                <a:ea typeface="Courier New" charset="0"/>
                <a:cs typeface="Courier New" charset="0"/>
              </a:rPr>
              <a:t>  return 0;</a:t>
            </a:r>
          </a:p>
          <a:p>
            <a:pPr marL="0" indent="0">
              <a:buNone/>
            </a:pPr>
            <a:r>
              <a:rPr lang="en-US" sz="1700" dirty="0">
                <a:latin typeface="Courier New" charset="0"/>
                <a:ea typeface="Courier New" charset="0"/>
                <a:cs typeface="Courier New" charset="0"/>
              </a:rPr>
              <a:t>}</a:t>
            </a:r>
            <a:endParaRPr lang="en-US" sz="1700" dirty="0" smtClean="0">
              <a:latin typeface="Courier New" charset="0"/>
              <a:ea typeface="Courier New" charset="0"/>
              <a:cs typeface="Courier New" charset="0"/>
            </a:endParaRPr>
          </a:p>
          <a:p>
            <a:pPr marL="0" indent="0">
              <a:buNone/>
            </a:pPr>
            <a:endParaRPr lang="en-US" sz="1800" dirty="0" smtClean="0">
              <a:latin typeface="Courier New" charset="0"/>
              <a:ea typeface="Courier New" charset="0"/>
              <a:cs typeface="Courier New" charset="0"/>
            </a:endParaRPr>
          </a:p>
        </p:txBody>
      </p:sp>
      <p:sp>
        <p:nvSpPr>
          <p:cNvPr id="4" name="Slide Number Placeholder 3"/>
          <p:cNvSpPr>
            <a:spLocks noGrp="1"/>
          </p:cNvSpPr>
          <p:nvPr>
            <p:ph type="sldNum" sz="quarter" idx="12"/>
          </p:nvPr>
        </p:nvSpPr>
        <p:spPr/>
        <p:txBody>
          <a:bodyPr/>
          <a:lstStyle/>
          <a:p>
            <a:fld id="{0B326431-1FCB-5D46-BBA1-5CE170A92A0E}" type="slidenum">
              <a:rPr lang="en-US" smtClean="0"/>
              <a:pPr/>
              <a:t>5</a:t>
            </a:fld>
            <a:endParaRPr lang="en-US"/>
          </a:p>
        </p:txBody>
      </p:sp>
      <p:sp>
        <p:nvSpPr>
          <p:cNvPr id="5" name="Title 4"/>
          <p:cNvSpPr>
            <a:spLocks noGrp="1"/>
          </p:cNvSpPr>
          <p:nvPr>
            <p:ph type="title"/>
          </p:nvPr>
        </p:nvSpPr>
        <p:spPr>
          <a:xfrm>
            <a:off x="450376" y="5168995"/>
            <a:ext cx="8229600" cy="1187355"/>
          </a:xfrm>
          <a:ln>
            <a:solidFill>
              <a:srgbClr val="404040"/>
            </a:solidFill>
          </a:ln>
        </p:spPr>
        <p:txBody>
          <a:bodyPr anchor="t">
            <a:normAutofit/>
          </a:bodyPr>
          <a:lstStyle/>
          <a:p>
            <a:pPr algn="l"/>
            <a:r>
              <a:rPr lang="en-US" sz="1600" dirty="0">
                <a:latin typeface="Courier New" charset="0"/>
                <a:ea typeface="Courier New" charset="0"/>
                <a:cs typeface="Courier New" charset="0"/>
              </a:rPr>
              <a:t>Enter a string</a:t>
            </a:r>
            <a:r>
              <a:rPr lang="en-US" sz="1600" dirty="0" smtClean="0">
                <a:latin typeface="Courier New" charset="0"/>
                <a:ea typeface="Courier New" charset="0"/>
                <a:cs typeface="Courier New" charset="0"/>
              </a:rPr>
              <a:t>:  </a:t>
            </a:r>
            <a:r>
              <a:rPr lang="en-US" sz="1600" b="1" dirty="0" smtClean="0">
                <a:latin typeface="Courier New" charset="0"/>
                <a:ea typeface="Courier New" charset="0"/>
                <a:cs typeface="Courier New" charset="0"/>
              </a:rPr>
              <a:t>Hello there</a:t>
            </a:r>
            <a:br>
              <a:rPr lang="en-US" sz="1600" b="1" dirty="0" smtClean="0">
                <a:latin typeface="Courier New" charset="0"/>
                <a:ea typeface="Courier New" charset="0"/>
                <a:cs typeface="Courier New" charset="0"/>
              </a:rPr>
            </a:br>
            <a:r>
              <a:rPr lang="en-US" sz="1600" dirty="0" smtClean="0">
                <a:latin typeface="Courier New" charset="0"/>
                <a:ea typeface="Courier New" charset="0"/>
                <a:cs typeface="Courier New" charset="0"/>
              </a:rPr>
              <a:t>string1 </a:t>
            </a:r>
            <a:r>
              <a:rPr lang="en-US" sz="1600" dirty="0">
                <a:latin typeface="Courier New" charset="0"/>
                <a:ea typeface="Courier New" charset="0"/>
                <a:cs typeface="Courier New" charset="0"/>
              </a:rPr>
              <a:t>is: </a:t>
            </a:r>
            <a:r>
              <a:rPr lang="en-US" sz="1600" dirty="0" smtClean="0">
                <a:latin typeface="Courier New" charset="0"/>
                <a:ea typeface="Courier New" charset="0"/>
                <a:cs typeface="Courier New" charset="0"/>
              </a:rPr>
              <a:t>Hello </a:t>
            </a:r>
            <a:r>
              <a:rPr lang="en-US" sz="1600" dirty="0">
                <a:latin typeface="Courier New" charset="0"/>
                <a:ea typeface="Courier New" charset="0"/>
                <a:cs typeface="Courier New" charset="0"/>
              </a:rPr>
              <a:t/>
            </a:r>
            <a:br>
              <a:rPr lang="en-US" sz="1600" dirty="0">
                <a:latin typeface="Courier New" charset="0"/>
                <a:ea typeface="Courier New" charset="0"/>
                <a:cs typeface="Courier New" charset="0"/>
              </a:rPr>
            </a:br>
            <a:r>
              <a:rPr lang="en-US" sz="1600" dirty="0">
                <a:latin typeface="Courier New" charset="0"/>
                <a:ea typeface="Courier New" charset="0"/>
                <a:cs typeface="Courier New" charset="0"/>
              </a:rPr>
              <a:t>string2 is</a:t>
            </a:r>
            <a:r>
              <a:rPr lang="en-US" sz="1600" dirty="0" smtClean="0">
                <a:latin typeface="Courier New" charset="0"/>
                <a:ea typeface="Courier New" charset="0"/>
                <a:cs typeface="Courier New" charset="0"/>
              </a:rPr>
              <a:t>: string literal</a:t>
            </a:r>
            <a:br>
              <a:rPr lang="en-US" sz="1600" dirty="0" smtClean="0">
                <a:latin typeface="Courier New" charset="0"/>
                <a:ea typeface="Courier New" charset="0"/>
                <a:cs typeface="Courier New" charset="0"/>
              </a:rPr>
            </a:br>
            <a:r>
              <a:rPr lang="en-US" sz="1600" dirty="0" smtClean="0">
                <a:latin typeface="Courier New" charset="0"/>
                <a:ea typeface="Courier New" charset="0"/>
                <a:cs typeface="Courier New" charset="0"/>
              </a:rPr>
              <a:t>string1 </a:t>
            </a:r>
            <a:r>
              <a:rPr lang="en-US" sz="1600" dirty="0">
                <a:latin typeface="Courier New" charset="0"/>
                <a:ea typeface="Courier New" charset="0"/>
                <a:cs typeface="Courier New" charset="0"/>
              </a:rPr>
              <a:t>with spaces between characters is: </a:t>
            </a:r>
            <a:r>
              <a:rPr lang="en-US" sz="1600" dirty="0" smtClean="0">
                <a:latin typeface="Courier New" charset="0"/>
                <a:ea typeface="Courier New" charset="0"/>
                <a:cs typeface="Courier New" charset="0"/>
              </a:rPr>
              <a:t>H e l l o</a:t>
            </a:r>
            <a:endParaRPr lang="en-US" sz="1600" b="1" dirty="0"/>
          </a:p>
        </p:txBody>
      </p:sp>
    </p:spTree>
    <p:extLst>
      <p:ext uri="{BB962C8B-B14F-4D97-AF65-F5344CB8AC3E}">
        <p14:creationId xmlns:p14="http://schemas.microsoft.com/office/powerpoint/2010/main" val="668894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944563" y="798513"/>
            <a:ext cx="7793037" cy="877887"/>
          </a:xfrm>
        </p:spPr>
        <p:txBody>
          <a:bodyPr/>
          <a:lstStyle/>
          <a:p>
            <a:pPr algn="ctr" eaLnBrk="1" hangingPunct="1"/>
            <a:r>
              <a:rPr lang="en-US" sz="4000" dirty="0">
                <a:latin typeface="Tahoma" charset="0"/>
              </a:rPr>
              <a:t>Exercise</a:t>
            </a:r>
          </a:p>
        </p:txBody>
      </p:sp>
      <p:sp>
        <p:nvSpPr>
          <p:cNvPr id="61444" name="Rectangle 3"/>
          <p:cNvSpPr>
            <a:spLocks noGrp="1" noChangeArrowheads="1"/>
          </p:cNvSpPr>
          <p:nvPr>
            <p:ph idx="1"/>
          </p:nvPr>
        </p:nvSpPr>
        <p:spPr>
          <a:xfrm>
            <a:off x="965200" y="2017713"/>
            <a:ext cx="7772400" cy="739775"/>
          </a:xfrm>
        </p:spPr>
        <p:txBody>
          <a:bodyPr>
            <a:normAutofit fontScale="77500" lnSpcReduction="20000"/>
          </a:bodyPr>
          <a:lstStyle/>
          <a:p>
            <a:pPr eaLnBrk="1" hangingPunct="1"/>
            <a:r>
              <a:rPr lang="en-US" sz="2400" dirty="0">
                <a:latin typeface="Tahoma" charset="0"/>
              </a:rPr>
              <a:t>Write a </a:t>
            </a:r>
            <a:r>
              <a:rPr lang="en-US" sz="2400" dirty="0" smtClean="0">
                <a:latin typeface="Tahoma" charset="0"/>
              </a:rPr>
              <a:t>block of code </a:t>
            </a:r>
            <a:r>
              <a:rPr lang="en-US" sz="2400" dirty="0">
                <a:latin typeface="Tahoma" charset="0"/>
              </a:rPr>
              <a:t>to count the number of characters in a string.</a:t>
            </a:r>
          </a:p>
          <a:p>
            <a:pPr eaLnBrk="1" hangingPunct="1"/>
            <a:r>
              <a:rPr lang="en-US" sz="2400" dirty="0">
                <a:latin typeface="Tahoma" charset="0"/>
              </a:rPr>
              <a:t>Idea: count the number of characters </a:t>
            </a:r>
            <a:r>
              <a:rPr lang="en-US" sz="2400" dirty="0" smtClean="0">
                <a:latin typeface="Tahoma" charset="0"/>
              </a:rPr>
              <a:t>before null character  </a:t>
            </a:r>
            <a:r>
              <a:rPr lang="en-US" sz="2400" dirty="0" smtClean="0">
                <a:latin typeface="Courier New" charset="0"/>
                <a:ea typeface="Courier New" charset="0"/>
                <a:cs typeface="Courier New" charset="0"/>
              </a:rPr>
              <a:t>‘\0’</a:t>
            </a:r>
            <a:endParaRPr lang="en-US" sz="2400" dirty="0">
              <a:latin typeface="Courier New" charset="0"/>
              <a:ea typeface="Courier New" charset="0"/>
              <a:cs typeface="Courier New" charset="0"/>
            </a:endParaRPr>
          </a:p>
        </p:txBody>
      </p:sp>
      <p:sp>
        <p:nvSpPr>
          <p:cNvPr id="6144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48E00C71-093F-6847-9E33-9135BBFD44B5}" type="slidenum">
              <a:rPr lang="en-US"/>
              <a:pPr/>
              <a:t>6</a:t>
            </a:fld>
            <a:endParaRPr lang="en-US"/>
          </a:p>
        </p:txBody>
      </p:sp>
      <p:sp>
        <p:nvSpPr>
          <p:cNvPr id="61445" name="Rectangle 4"/>
          <p:cNvSpPr>
            <a:spLocks noChangeArrowheads="1"/>
          </p:cNvSpPr>
          <p:nvPr/>
        </p:nvSpPr>
        <p:spPr bwMode="auto">
          <a:xfrm>
            <a:off x="2343150" y="3814763"/>
            <a:ext cx="420688" cy="434975"/>
          </a:xfrm>
          <a:prstGeom prst="rect">
            <a:avLst/>
          </a:prstGeom>
          <a:solidFill>
            <a:srgbClr val="99CCFF"/>
          </a:solidFill>
          <a:ln w="9525">
            <a:solidFill>
              <a:schemeClr val="tx1"/>
            </a:solidFill>
            <a:miter lim="800000"/>
            <a:headEnd/>
            <a:tailEnd/>
          </a:ln>
        </p:spPr>
        <p:txBody>
          <a:bodyPr wrap="none" anchor="ctr"/>
          <a:lstStyle/>
          <a:p>
            <a:pPr algn="ctr"/>
            <a:r>
              <a:rPr lang="en-US"/>
              <a:t>H</a:t>
            </a:r>
          </a:p>
        </p:txBody>
      </p:sp>
      <p:sp>
        <p:nvSpPr>
          <p:cNvPr id="61446" name="Rectangle 5"/>
          <p:cNvSpPr>
            <a:spLocks noChangeArrowheads="1"/>
          </p:cNvSpPr>
          <p:nvPr/>
        </p:nvSpPr>
        <p:spPr bwMode="auto">
          <a:xfrm>
            <a:off x="2763838" y="3814763"/>
            <a:ext cx="420687" cy="434975"/>
          </a:xfrm>
          <a:prstGeom prst="rect">
            <a:avLst/>
          </a:prstGeom>
          <a:solidFill>
            <a:srgbClr val="99CCFF"/>
          </a:solidFill>
          <a:ln w="9525">
            <a:solidFill>
              <a:schemeClr val="tx1"/>
            </a:solidFill>
            <a:miter lim="800000"/>
            <a:headEnd/>
            <a:tailEnd/>
          </a:ln>
        </p:spPr>
        <p:txBody>
          <a:bodyPr wrap="none" anchor="ctr"/>
          <a:lstStyle/>
          <a:p>
            <a:pPr algn="ctr"/>
            <a:r>
              <a:rPr lang="en-US"/>
              <a:t>e</a:t>
            </a:r>
          </a:p>
        </p:txBody>
      </p:sp>
      <p:sp>
        <p:nvSpPr>
          <p:cNvPr id="61447" name="Rectangle 6"/>
          <p:cNvSpPr>
            <a:spLocks noChangeArrowheads="1"/>
          </p:cNvSpPr>
          <p:nvPr/>
        </p:nvSpPr>
        <p:spPr bwMode="auto">
          <a:xfrm>
            <a:off x="3184525" y="3814763"/>
            <a:ext cx="420688" cy="434975"/>
          </a:xfrm>
          <a:prstGeom prst="rect">
            <a:avLst/>
          </a:prstGeom>
          <a:solidFill>
            <a:srgbClr val="99CCFF"/>
          </a:solidFill>
          <a:ln w="9525">
            <a:solidFill>
              <a:schemeClr val="tx1"/>
            </a:solidFill>
            <a:miter lim="800000"/>
            <a:headEnd/>
            <a:tailEnd/>
          </a:ln>
        </p:spPr>
        <p:txBody>
          <a:bodyPr wrap="none" anchor="ctr"/>
          <a:lstStyle/>
          <a:p>
            <a:pPr algn="ctr"/>
            <a:r>
              <a:rPr lang="en-US"/>
              <a:t>l</a:t>
            </a:r>
          </a:p>
        </p:txBody>
      </p:sp>
      <p:sp>
        <p:nvSpPr>
          <p:cNvPr id="61448" name="Rectangle 7"/>
          <p:cNvSpPr>
            <a:spLocks noChangeArrowheads="1"/>
          </p:cNvSpPr>
          <p:nvPr/>
        </p:nvSpPr>
        <p:spPr bwMode="auto">
          <a:xfrm>
            <a:off x="3605213" y="3814763"/>
            <a:ext cx="420687" cy="434975"/>
          </a:xfrm>
          <a:prstGeom prst="rect">
            <a:avLst/>
          </a:prstGeom>
          <a:solidFill>
            <a:srgbClr val="99CCFF"/>
          </a:solidFill>
          <a:ln w="9525">
            <a:solidFill>
              <a:schemeClr val="tx1"/>
            </a:solidFill>
            <a:miter lim="800000"/>
            <a:headEnd/>
            <a:tailEnd/>
          </a:ln>
        </p:spPr>
        <p:txBody>
          <a:bodyPr wrap="none" anchor="ctr"/>
          <a:lstStyle/>
          <a:p>
            <a:pPr algn="ctr"/>
            <a:r>
              <a:rPr lang="en-US"/>
              <a:t>l</a:t>
            </a:r>
          </a:p>
        </p:txBody>
      </p:sp>
      <p:sp>
        <p:nvSpPr>
          <p:cNvPr id="61449" name="Rectangle 8"/>
          <p:cNvSpPr>
            <a:spLocks noChangeArrowheads="1"/>
          </p:cNvSpPr>
          <p:nvPr/>
        </p:nvSpPr>
        <p:spPr bwMode="auto">
          <a:xfrm>
            <a:off x="4025900" y="3814763"/>
            <a:ext cx="420688" cy="434975"/>
          </a:xfrm>
          <a:prstGeom prst="rect">
            <a:avLst/>
          </a:prstGeom>
          <a:solidFill>
            <a:srgbClr val="99CCFF"/>
          </a:solidFill>
          <a:ln w="9525">
            <a:solidFill>
              <a:schemeClr val="tx1"/>
            </a:solidFill>
            <a:miter lim="800000"/>
            <a:headEnd/>
            <a:tailEnd/>
          </a:ln>
        </p:spPr>
        <p:txBody>
          <a:bodyPr wrap="none" anchor="ctr"/>
          <a:lstStyle/>
          <a:p>
            <a:pPr algn="ctr"/>
            <a:r>
              <a:rPr lang="en-US"/>
              <a:t>o</a:t>
            </a:r>
          </a:p>
        </p:txBody>
      </p:sp>
      <p:sp>
        <p:nvSpPr>
          <p:cNvPr id="61450" name="Rectangle 9"/>
          <p:cNvSpPr>
            <a:spLocks noChangeArrowheads="1"/>
          </p:cNvSpPr>
          <p:nvPr/>
        </p:nvSpPr>
        <p:spPr bwMode="auto">
          <a:xfrm>
            <a:off x="6129338" y="3814763"/>
            <a:ext cx="420687" cy="434975"/>
          </a:xfrm>
          <a:prstGeom prst="rect">
            <a:avLst/>
          </a:prstGeom>
          <a:solidFill>
            <a:srgbClr val="99CCFF"/>
          </a:solidFill>
          <a:ln w="9525">
            <a:solidFill>
              <a:schemeClr val="tx1"/>
            </a:solidFill>
            <a:miter lim="800000"/>
            <a:headEnd/>
            <a:tailEnd/>
          </a:ln>
        </p:spPr>
        <p:txBody>
          <a:bodyPr wrap="none" anchor="ctr"/>
          <a:lstStyle/>
          <a:p>
            <a:pPr algn="ctr"/>
            <a:endParaRPr lang="en-US"/>
          </a:p>
        </p:txBody>
      </p:sp>
      <p:sp>
        <p:nvSpPr>
          <p:cNvPr id="61451" name="Rectangle 10"/>
          <p:cNvSpPr>
            <a:spLocks noChangeArrowheads="1"/>
          </p:cNvSpPr>
          <p:nvPr/>
        </p:nvSpPr>
        <p:spPr bwMode="auto">
          <a:xfrm>
            <a:off x="5708650" y="3814763"/>
            <a:ext cx="420688" cy="434975"/>
          </a:xfrm>
          <a:prstGeom prst="rect">
            <a:avLst/>
          </a:prstGeom>
          <a:solidFill>
            <a:srgbClr val="99CCFF"/>
          </a:solidFill>
          <a:ln w="9525">
            <a:solidFill>
              <a:schemeClr val="tx1"/>
            </a:solidFill>
            <a:miter lim="800000"/>
            <a:headEnd/>
            <a:tailEnd/>
          </a:ln>
        </p:spPr>
        <p:txBody>
          <a:bodyPr wrap="none" anchor="ctr"/>
          <a:lstStyle/>
          <a:p>
            <a:pPr algn="ctr"/>
            <a:endParaRPr lang="en-US"/>
          </a:p>
        </p:txBody>
      </p:sp>
      <p:sp>
        <p:nvSpPr>
          <p:cNvPr id="61452" name="Rectangle 11"/>
          <p:cNvSpPr>
            <a:spLocks noChangeArrowheads="1"/>
          </p:cNvSpPr>
          <p:nvPr/>
        </p:nvSpPr>
        <p:spPr bwMode="auto">
          <a:xfrm>
            <a:off x="5287963" y="3814763"/>
            <a:ext cx="420687" cy="434975"/>
          </a:xfrm>
          <a:prstGeom prst="rect">
            <a:avLst/>
          </a:prstGeom>
          <a:solidFill>
            <a:srgbClr val="99CCFF"/>
          </a:solidFill>
          <a:ln w="9525">
            <a:solidFill>
              <a:schemeClr val="tx1"/>
            </a:solidFill>
            <a:miter lim="800000"/>
            <a:headEnd/>
            <a:tailEnd/>
          </a:ln>
        </p:spPr>
        <p:txBody>
          <a:bodyPr wrap="none" anchor="ctr"/>
          <a:lstStyle/>
          <a:p>
            <a:pPr algn="ctr"/>
            <a:endParaRPr lang="en-US"/>
          </a:p>
        </p:txBody>
      </p:sp>
      <p:sp>
        <p:nvSpPr>
          <p:cNvPr id="61453" name="Rectangle 12"/>
          <p:cNvSpPr>
            <a:spLocks noChangeArrowheads="1"/>
          </p:cNvSpPr>
          <p:nvPr/>
        </p:nvSpPr>
        <p:spPr bwMode="auto">
          <a:xfrm>
            <a:off x="4867275" y="3814763"/>
            <a:ext cx="420688" cy="434975"/>
          </a:xfrm>
          <a:prstGeom prst="rect">
            <a:avLst/>
          </a:prstGeom>
          <a:solidFill>
            <a:srgbClr val="99CCFF"/>
          </a:solidFill>
          <a:ln w="9525">
            <a:solidFill>
              <a:schemeClr val="tx1"/>
            </a:solidFill>
            <a:miter lim="800000"/>
            <a:headEnd/>
            <a:tailEnd/>
          </a:ln>
        </p:spPr>
        <p:txBody>
          <a:bodyPr wrap="none" anchor="ctr"/>
          <a:lstStyle/>
          <a:p>
            <a:pPr algn="ctr"/>
            <a:endParaRPr lang="en-US"/>
          </a:p>
        </p:txBody>
      </p:sp>
      <p:sp>
        <p:nvSpPr>
          <p:cNvPr id="61454" name="Rectangle 13"/>
          <p:cNvSpPr>
            <a:spLocks noChangeArrowheads="1"/>
          </p:cNvSpPr>
          <p:nvPr/>
        </p:nvSpPr>
        <p:spPr bwMode="auto">
          <a:xfrm>
            <a:off x="4446588" y="3814763"/>
            <a:ext cx="420687" cy="434975"/>
          </a:xfrm>
          <a:prstGeom prst="rect">
            <a:avLst/>
          </a:prstGeom>
          <a:solidFill>
            <a:srgbClr val="99CCFF"/>
          </a:solidFill>
          <a:ln w="9525">
            <a:solidFill>
              <a:schemeClr val="tx1"/>
            </a:solidFill>
            <a:miter lim="800000"/>
            <a:headEnd/>
            <a:tailEnd/>
          </a:ln>
        </p:spPr>
        <p:txBody>
          <a:bodyPr wrap="none" anchor="ctr"/>
          <a:lstStyle/>
          <a:p>
            <a:pPr algn="ctr"/>
            <a:r>
              <a:rPr lang="en-US"/>
              <a:t>\0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algn="ctr" eaLnBrk="1" hangingPunct="1"/>
            <a:r>
              <a:rPr lang="en-US" sz="4000" dirty="0" smtClean="0">
                <a:latin typeface="Tahoma" charset="0"/>
              </a:rPr>
              <a:t>Skeleton Solution</a:t>
            </a:r>
            <a:endParaRPr lang="en-US" sz="4000" dirty="0">
              <a:latin typeface="Tahoma" charset="0"/>
            </a:endParaRPr>
          </a:p>
        </p:txBody>
      </p:sp>
      <p:sp>
        <p:nvSpPr>
          <p:cNvPr id="62468" name="Rectangle 3"/>
          <p:cNvSpPr>
            <a:spLocks noGrp="1" noChangeArrowheads="1"/>
          </p:cNvSpPr>
          <p:nvPr>
            <p:ph idx="1"/>
          </p:nvPr>
        </p:nvSpPr>
        <p:spPr>
          <a:xfrm>
            <a:off x="654175" y="1417638"/>
            <a:ext cx="8216870" cy="5125245"/>
          </a:xfrm>
        </p:spPr>
        <p:txBody>
          <a:bodyPr>
            <a:normAutofit/>
          </a:bodyPr>
          <a:lstStyle/>
          <a:p>
            <a:pPr eaLnBrk="1" hangingPunct="1">
              <a:lnSpc>
                <a:spcPct val="80000"/>
              </a:lnSpc>
              <a:buFont typeface="Wingdings" charset="0"/>
              <a:buNone/>
            </a:pPr>
            <a:endParaRPr lang="en-US" sz="2400" dirty="0" smtClean="0">
              <a:latin typeface="Courier New" charset="0"/>
            </a:endParaRPr>
          </a:p>
          <a:p>
            <a:pPr eaLnBrk="1" hangingPunct="1">
              <a:lnSpc>
                <a:spcPct val="80000"/>
              </a:lnSpc>
              <a:buFont typeface="Wingdings" charset="0"/>
              <a:buNone/>
            </a:pPr>
            <a:r>
              <a:rPr lang="en-US" sz="2400" dirty="0">
                <a:latin typeface="Courier New" charset="0"/>
              </a:rPr>
              <a:t>c</a:t>
            </a:r>
            <a:r>
              <a:rPr lang="en-US" sz="2400" dirty="0" smtClean="0">
                <a:latin typeface="Courier New" charset="0"/>
              </a:rPr>
              <a:t>har </a:t>
            </a:r>
            <a:r>
              <a:rPr lang="en-US" sz="2400" dirty="0" err="1" smtClean="0">
                <a:latin typeface="Courier New" charset="0"/>
              </a:rPr>
              <a:t>cdata</a:t>
            </a:r>
            <a:r>
              <a:rPr lang="en-US" sz="2400" dirty="0" smtClean="0">
                <a:latin typeface="Courier New" charset="0"/>
              </a:rPr>
              <a:t>[20</a:t>
            </a:r>
            <a:r>
              <a:rPr lang="en-US" sz="2400" dirty="0" smtClean="0">
                <a:latin typeface="Courier New" charset="0"/>
              </a:rPr>
              <a:t>];</a:t>
            </a:r>
          </a:p>
          <a:p>
            <a:pPr>
              <a:lnSpc>
                <a:spcPct val="80000"/>
              </a:lnSpc>
              <a:buNone/>
            </a:pPr>
            <a:r>
              <a:rPr lang="en-US" sz="2400" dirty="0" err="1">
                <a:latin typeface="Courier New" charset="0"/>
                <a:ea typeface="Courier New" charset="0"/>
                <a:cs typeface="Courier New" charset="0"/>
              </a:rPr>
              <a:t>printf</a:t>
            </a:r>
            <a:r>
              <a:rPr lang="en-US" sz="2400" dirty="0">
                <a:latin typeface="Courier New" charset="0"/>
                <a:ea typeface="Courier New" charset="0"/>
                <a:cs typeface="Courier New" charset="0"/>
              </a:rPr>
              <a:t>(“Enter a string:  </a:t>
            </a:r>
            <a:r>
              <a:rPr lang="en-US" sz="2400" dirty="0" smtClean="0">
                <a:latin typeface="Courier New" charset="0"/>
                <a:ea typeface="Courier New" charset="0"/>
                <a:cs typeface="Courier New" charset="0"/>
              </a:rPr>
              <a:t>“);</a:t>
            </a:r>
            <a:endParaRPr lang="en-US" sz="2400" dirty="0" smtClean="0">
              <a:latin typeface="Courier New" charset="0"/>
            </a:endParaRPr>
          </a:p>
          <a:p>
            <a:pPr marL="0" indent="0">
              <a:buNone/>
            </a:pPr>
            <a:r>
              <a:rPr lang="en-US" sz="2400" dirty="0" err="1">
                <a:latin typeface="Courier New" charset="0"/>
                <a:ea typeface="Courier New" charset="0"/>
                <a:cs typeface="Courier New" charset="0"/>
              </a:rPr>
              <a:t>scanf</a:t>
            </a:r>
            <a:r>
              <a:rPr lang="en-US" sz="2400" dirty="0">
                <a:latin typeface="Courier New" charset="0"/>
                <a:ea typeface="Courier New" charset="0"/>
                <a:cs typeface="Courier New" charset="0"/>
              </a:rPr>
              <a:t>(“%s”, </a:t>
            </a:r>
            <a:r>
              <a:rPr lang="en-US" sz="2400" dirty="0" err="1" smtClean="0">
                <a:latin typeface="Courier New" charset="0"/>
                <a:ea typeface="Courier New" charset="0"/>
                <a:cs typeface="Courier New" charset="0"/>
              </a:rPr>
              <a:t>cdata</a:t>
            </a:r>
            <a:r>
              <a:rPr lang="en-US" sz="2400" dirty="0" smtClean="0">
                <a:latin typeface="Courier New" charset="0"/>
                <a:ea typeface="Courier New" charset="0"/>
                <a:cs typeface="Courier New" charset="0"/>
              </a:rPr>
              <a:t>);</a:t>
            </a:r>
            <a:endParaRPr lang="en-US" sz="2400" dirty="0">
              <a:latin typeface="Courier New" charset="0"/>
              <a:ea typeface="Courier New" charset="0"/>
              <a:cs typeface="Courier New" charset="0"/>
            </a:endParaRPr>
          </a:p>
          <a:p>
            <a:pPr eaLnBrk="1" hangingPunct="1">
              <a:lnSpc>
                <a:spcPct val="80000"/>
              </a:lnSpc>
              <a:buFont typeface="Wingdings" charset="0"/>
              <a:buNone/>
            </a:pPr>
            <a:endParaRPr lang="en-US" sz="2400" dirty="0">
              <a:latin typeface="Courier New" charset="0"/>
            </a:endParaRPr>
          </a:p>
          <a:p>
            <a:pPr eaLnBrk="1" hangingPunct="1">
              <a:lnSpc>
                <a:spcPct val="80000"/>
              </a:lnSpc>
              <a:buFont typeface="Wingdings" charset="0"/>
              <a:buNone/>
            </a:pPr>
            <a:r>
              <a:rPr lang="en-US" sz="2400" dirty="0" smtClean="0">
                <a:latin typeface="Courier New" charset="0"/>
              </a:rPr>
              <a:t>// code here to find number of characters</a:t>
            </a:r>
            <a:endParaRPr lang="en-US" sz="2400" dirty="0" smtClean="0">
              <a:latin typeface="Courier New" charset="0"/>
            </a:endParaRPr>
          </a:p>
          <a:p>
            <a:pPr eaLnBrk="1" hangingPunct="1">
              <a:lnSpc>
                <a:spcPct val="80000"/>
              </a:lnSpc>
              <a:buFont typeface="Wingdings" charset="0"/>
              <a:buNone/>
            </a:pPr>
            <a:r>
              <a:rPr lang="en-US" sz="2400" b="1" dirty="0" smtClean="0">
                <a:solidFill>
                  <a:schemeClr val="accent6"/>
                </a:solidFill>
                <a:latin typeface="Courier New" charset="0"/>
              </a:rPr>
              <a:t>????</a:t>
            </a:r>
          </a:p>
          <a:p>
            <a:pPr eaLnBrk="1" hangingPunct="1">
              <a:lnSpc>
                <a:spcPct val="80000"/>
              </a:lnSpc>
              <a:buFont typeface="Wingdings" charset="0"/>
              <a:buNone/>
            </a:pPr>
            <a:endParaRPr lang="en-US" sz="2400" dirty="0">
              <a:latin typeface="Courier New" charset="0"/>
            </a:endParaRPr>
          </a:p>
          <a:p>
            <a:pPr eaLnBrk="1" hangingPunct="1">
              <a:lnSpc>
                <a:spcPct val="80000"/>
              </a:lnSpc>
              <a:buFont typeface="Wingdings" charset="0"/>
              <a:buNone/>
            </a:pPr>
            <a:endParaRPr lang="en-US" sz="2400" dirty="0">
              <a:latin typeface="Courier New" charset="0"/>
            </a:endParaRPr>
          </a:p>
          <a:p>
            <a:pPr eaLnBrk="1" hangingPunct="1">
              <a:lnSpc>
                <a:spcPct val="80000"/>
              </a:lnSpc>
              <a:buFont typeface="Wingdings" charset="0"/>
              <a:buNone/>
            </a:pPr>
            <a:r>
              <a:rPr lang="en-US" sz="2400" dirty="0" err="1">
                <a:latin typeface="Courier New" charset="0"/>
              </a:rPr>
              <a:t>p</a:t>
            </a:r>
            <a:r>
              <a:rPr lang="en-US" sz="2400" dirty="0" err="1" smtClean="0">
                <a:latin typeface="Courier New" charset="0"/>
              </a:rPr>
              <a:t>rintf</a:t>
            </a:r>
            <a:r>
              <a:rPr lang="en-US" sz="2400" dirty="0" smtClean="0">
                <a:latin typeface="Courier New" charset="0"/>
              </a:rPr>
              <a:t>(“Number of characters in %s is %d\n”, </a:t>
            </a:r>
            <a:r>
              <a:rPr lang="en-US" sz="2400" dirty="0" smtClean="0">
                <a:latin typeface="Courier New" charset="0"/>
              </a:rPr>
              <a:t>  </a:t>
            </a:r>
          </a:p>
          <a:p>
            <a:pPr eaLnBrk="1" hangingPunct="1">
              <a:lnSpc>
                <a:spcPct val="80000"/>
              </a:lnSpc>
              <a:buFont typeface="Wingdings" charset="0"/>
              <a:buNone/>
            </a:pPr>
            <a:r>
              <a:rPr lang="en-US" sz="2400" dirty="0">
                <a:latin typeface="Courier New" charset="0"/>
              </a:rPr>
              <a:t> </a:t>
            </a:r>
            <a:r>
              <a:rPr lang="en-US" sz="2400" dirty="0" smtClean="0">
                <a:latin typeface="Courier New" charset="0"/>
              </a:rPr>
              <a:t>      </a:t>
            </a:r>
            <a:r>
              <a:rPr lang="en-US" sz="2400" dirty="0" err="1" smtClean="0">
                <a:latin typeface="Courier New" charset="0"/>
              </a:rPr>
              <a:t>cdata</a:t>
            </a:r>
            <a:r>
              <a:rPr lang="en-US" sz="2400" dirty="0" smtClean="0">
                <a:latin typeface="Courier New" charset="0"/>
              </a:rPr>
              <a:t>, </a:t>
            </a:r>
            <a:r>
              <a:rPr lang="en-US" sz="2400" b="1" dirty="0" smtClean="0">
                <a:solidFill>
                  <a:schemeClr val="accent6"/>
                </a:solidFill>
                <a:latin typeface="Courier New" charset="0"/>
              </a:rPr>
              <a:t>?</a:t>
            </a:r>
            <a:r>
              <a:rPr lang="en-US" sz="2400" dirty="0" smtClean="0">
                <a:latin typeface="Courier New" charset="0"/>
              </a:rPr>
              <a:t>);</a:t>
            </a:r>
            <a:endParaRPr lang="en-US" sz="2400" dirty="0">
              <a:latin typeface="Courier New" charset="0"/>
            </a:endParaRPr>
          </a:p>
          <a:p>
            <a:pPr eaLnBrk="1" hangingPunct="1">
              <a:lnSpc>
                <a:spcPct val="80000"/>
              </a:lnSpc>
              <a:buFont typeface="Wingdings" charset="0"/>
              <a:buNone/>
            </a:pPr>
            <a:endParaRPr lang="en-US" sz="2400" dirty="0">
              <a:latin typeface="Courier New" charset="0"/>
            </a:endParaRPr>
          </a:p>
        </p:txBody>
      </p:sp>
      <p:sp>
        <p:nvSpPr>
          <p:cNvPr id="6246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183E9604-4E2F-9B4B-9888-51552D80D037}"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algn="ctr" eaLnBrk="1" hangingPunct="1"/>
            <a:r>
              <a:rPr lang="en-US" sz="4000" dirty="0" smtClean="0">
                <a:latin typeface="Tahoma" charset="0"/>
              </a:rPr>
              <a:t>Skeleton Solution</a:t>
            </a:r>
            <a:endParaRPr lang="en-US" sz="4000" dirty="0">
              <a:latin typeface="Tahoma" charset="0"/>
            </a:endParaRPr>
          </a:p>
        </p:txBody>
      </p:sp>
      <p:sp>
        <p:nvSpPr>
          <p:cNvPr id="62468" name="Rectangle 3"/>
          <p:cNvSpPr>
            <a:spLocks noGrp="1" noChangeArrowheads="1"/>
          </p:cNvSpPr>
          <p:nvPr>
            <p:ph idx="1"/>
          </p:nvPr>
        </p:nvSpPr>
        <p:spPr>
          <a:xfrm>
            <a:off x="654175" y="1417638"/>
            <a:ext cx="8298756" cy="5125245"/>
          </a:xfrm>
        </p:spPr>
        <p:txBody>
          <a:bodyPr>
            <a:normAutofit/>
          </a:bodyPr>
          <a:lstStyle/>
          <a:p>
            <a:pPr eaLnBrk="1" hangingPunct="1">
              <a:lnSpc>
                <a:spcPct val="80000"/>
              </a:lnSpc>
              <a:buFont typeface="Wingdings" charset="0"/>
              <a:buNone/>
            </a:pPr>
            <a:r>
              <a:rPr lang="en-US" sz="2400" b="1" dirty="0" err="1">
                <a:solidFill>
                  <a:schemeClr val="accent6"/>
                </a:solidFill>
                <a:latin typeface="Courier New" charset="0"/>
              </a:rPr>
              <a:t>i</a:t>
            </a:r>
            <a:r>
              <a:rPr lang="en-US" sz="2400" b="1" dirty="0" err="1" smtClean="0">
                <a:solidFill>
                  <a:schemeClr val="accent6"/>
                </a:solidFill>
                <a:latin typeface="Courier New" charset="0"/>
              </a:rPr>
              <a:t>nt</a:t>
            </a:r>
            <a:r>
              <a:rPr lang="en-US" sz="2400" b="1" dirty="0" smtClean="0">
                <a:solidFill>
                  <a:schemeClr val="accent6"/>
                </a:solidFill>
                <a:latin typeface="Courier New" charset="0"/>
              </a:rPr>
              <a:t> </a:t>
            </a:r>
            <a:r>
              <a:rPr lang="en-US" sz="2400" b="1" dirty="0" err="1" smtClean="0">
                <a:solidFill>
                  <a:schemeClr val="accent6"/>
                </a:solidFill>
                <a:latin typeface="Courier New" charset="0"/>
              </a:rPr>
              <a:t>i</a:t>
            </a:r>
            <a:r>
              <a:rPr lang="en-US" sz="2400" b="1" dirty="0" smtClean="0">
                <a:solidFill>
                  <a:schemeClr val="accent6"/>
                </a:solidFill>
                <a:latin typeface="Courier New" charset="0"/>
              </a:rPr>
              <a:t> = 0;</a:t>
            </a:r>
            <a:endParaRPr lang="en-US" sz="2400" b="1" dirty="0" smtClean="0">
              <a:solidFill>
                <a:schemeClr val="accent6"/>
              </a:solidFill>
              <a:latin typeface="Courier New" charset="0"/>
            </a:endParaRPr>
          </a:p>
          <a:p>
            <a:pPr eaLnBrk="1" hangingPunct="1">
              <a:lnSpc>
                <a:spcPct val="80000"/>
              </a:lnSpc>
              <a:buFont typeface="Wingdings" charset="0"/>
              <a:buNone/>
            </a:pPr>
            <a:r>
              <a:rPr lang="en-US" sz="2400" dirty="0">
                <a:latin typeface="Courier New" charset="0"/>
              </a:rPr>
              <a:t>c</a:t>
            </a:r>
            <a:r>
              <a:rPr lang="en-US" sz="2400" dirty="0" smtClean="0">
                <a:latin typeface="Courier New" charset="0"/>
              </a:rPr>
              <a:t>har </a:t>
            </a:r>
            <a:r>
              <a:rPr lang="en-US" sz="2400" dirty="0" err="1" smtClean="0">
                <a:latin typeface="Courier New" charset="0"/>
              </a:rPr>
              <a:t>cdata</a:t>
            </a:r>
            <a:r>
              <a:rPr lang="en-US" sz="2400" dirty="0" smtClean="0">
                <a:latin typeface="Courier New" charset="0"/>
              </a:rPr>
              <a:t>[20</a:t>
            </a:r>
            <a:r>
              <a:rPr lang="en-US" sz="2400" dirty="0" smtClean="0">
                <a:latin typeface="Courier New" charset="0"/>
              </a:rPr>
              <a:t>];</a:t>
            </a:r>
          </a:p>
          <a:p>
            <a:pPr>
              <a:lnSpc>
                <a:spcPct val="80000"/>
              </a:lnSpc>
              <a:buNone/>
            </a:pPr>
            <a:r>
              <a:rPr lang="en-US" sz="2400" dirty="0" err="1">
                <a:latin typeface="Courier New" charset="0"/>
                <a:ea typeface="Courier New" charset="0"/>
                <a:cs typeface="Courier New" charset="0"/>
              </a:rPr>
              <a:t>printf</a:t>
            </a:r>
            <a:r>
              <a:rPr lang="en-US" sz="2400" dirty="0">
                <a:latin typeface="Courier New" charset="0"/>
                <a:ea typeface="Courier New" charset="0"/>
                <a:cs typeface="Courier New" charset="0"/>
              </a:rPr>
              <a:t>(“Enter a string:  </a:t>
            </a:r>
            <a:r>
              <a:rPr lang="en-US" sz="2400" dirty="0" smtClean="0">
                <a:latin typeface="Courier New" charset="0"/>
                <a:ea typeface="Courier New" charset="0"/>
                <a:cs typeface="Courier New" charset="0"/>
              </a:rPr>
              <a:t>“);</a:t>
            </a:r>
            <a:endParaRPr lang="en-US" sz="2400" dirty="0" smtClean="0">
              <a:latin typeface="Courier New" charset="0"/>
            </a:endParaRPr>
          </a:p>
          <a:p>
            <a:pPr marL="0" indent="0">
              <a:buNone/>
            </a:pPr>
            <a:r>
              <a:rPr lang="en-US" sz="2400" dirty="0" err="1">
                <a:latin typeface="Courier New" charset="0"/>
                <a:ea typeface="Courier New" charset="0"/>
                <a:cs typeface="Courier New" charset="0"/>
              </a:rPr>
              <a:t>scanf</a:t>
            </a:r>
            <a:r>
              <a:rPr lang="en-US" sz="2400" dirty="0">
                <a:latin typeface="Courier New" charset="0"/>
                <a:ea typeface="Courier New" charset="0"/>
                <a:cs typeface="Courier New" charset="0"/>
              </a:rPr>
              <a:t>(“%s”, </a:t>
            </a:r>
            <a:r>
              <a:rPr lang="en-US" sz="2400" dirty="0" err="1" smtClean="0">
                <a:latin typeface="Courier New" charset="0"/>
                <a:ea typeface="Courier New" charset="0"/>
                <a:cs typeface="Courier New" charset="0"/>
              </a:rPr>
              <a:t>cdata</a:t>
            </a:r>
            <a:r>
              <a:rPr lang="en-US" sz="2400" dirty="0" smtClean="0">
                <a:latin typeface="Courier New" charset="0"/>
                <a:ea typeface="Courier New" charset="0"/>
                <a:cs typeface="Courier New" charset="0"/>
              </a:rPr>
              <a:t>);</a:t>
            </a:r>
            <a:endParaRPr lang="en-US" sz="2400" dirty="0">
              <a:latin typeface="Courier New" charset="0"/>
              <a:ea typeface="Courier New" charset="0"/>
              <a:cs typeface="Courier New" charset="0"/>
            </a:endParaRPr>
          </a:p>
          <a:p>
            <a:pPr eaLnBrk="1" hangingPunct="1">
              <a:lnSpc>
                <a:spcPct val="80000"/>
              </a:lnSpc>
              <a:buFont typeface="Wingdings" charset="0"/>
              <a:buNone/>
            </a:pPr>
            <a:endParaRPr lang="en-US" sz="2400" dirty="0">
              <a:latin typeface="Courier New" charset="0"/>
            </a:endParaRPr>
          </a:p>
          <a:p>
            <a:pPr eaLnBrk="1" hangingPunct="1">
              <a:lnSpc>
                <a:spcPct val="80000"/>
              </a:lnSpc>
              <a:buFont typeface="Wingdings" charset="0"/>
              <a:buNone/>
            </a:pPr>
            <a:r>
              <a:rPr lang="en-US" sz="2400" dirty="0" smtClean="0">
                <a:latin typeface="Courier New" charset="0"/>
              </a:rPr>
              <a:t>// code here to find number of characters</a:t>
            </a:r>
            <a:endParaRPr lang="en-US" sz="2400" dirty="0" smtClean="0">
              <a:latin typeface="Courier New" charset="0"/>
            </a:endParaRPr>
          </a:p>
          <a:p>
            <a:pPr>
              <a:lnSpc>
                <a:spcPct val="80000"/>
              </a:lnSpc>
              <a:buNone/>
            </a:pPr>
            <a:r>
              <a:rPr lang="en-US" sz="2400" b="1" dirty="0">
                <a:solidFill>
                  <a:schemeClr val="accent6"/>
                </a:solidFill>
                <a:latin typeface="Courier New" charset="0"/>
              </a:rPr>
              <a:t>while (</a:t>
            </a:r>
            <a:r>
              <a:rPr lang="en-US" sz="2400" b="1" dirty="0" err="1">
                <a:solidFill>
                  <a:schemeClr val="accent6"/>
                </a:solidFill>
                <a:latin typeface="Courier New" charset="0"/>
              </a:rPr>
              <a:t>cdata</a:t>
            </a:r>
            <a:r>
              <a:rPr lang="en-US" sz="2400" b="1" dirty="0">
                <a:solidFill>
                  <a:schemeClr val="accent6"/>
                </a:solidFill>
                <a:latin typeface="Courier New" charset="0"/>
              </a:rPr>
              <a:t>[</a:t>
            </a:r>
            <a:r>
              <a:rPr lang="en-US" sz="2400" b="1" dirty="0" err="1">
                <a:solidFill>
                  <a:schemeClr val="accent6"/>
                </a:solidFill>
                <a:latin typeface="Courier New" charset="0"/>
              </a:rPr>
              <a:t>i</a:t>
            </a:r>
            <a:r>
              <a:rPr lang="en-US" sz="2400" b="1" dirty="0">
                <a:solidFill>
                  <a:schemeClr val="accent6"/>
                </a:solidFill>
                <a:latin typeface="Courier New" charset="0"/>
              </a:rPr>
              <a:t>] != ‘\0’)</a:t>
            </a:r>
          </a:p>
          <a:p>
            <a:pPr>
              <a:lnSpc>
                <a:spcPct val="80000"/>
              </a:lnSpc>
              <a:buNone/>
            </a:pPr>
            <a:r>
              <a:rPr lang="en-US" sz="2400" b="1" dirty="0">
                <a:solidFill>
                  <a:schemeClr val="accent6"/>
                </a:solidFill>
                <a:latin typeface="Courier New" charset="0"/>
              </a:rPr>
              <a:t>	</a:t>
            </a:r>
            <a:r>
              <a:rPr lang="en-US" sz="2400" b="1" dirty="0" smtClean="0">
                <a:solidFill>
                  <a:schemeClr val="accent6"/>
                </a:solidFill>
                <a:latin typeface="Courier New" charset="0"/>
              </a:rPr>
              <a:t> </a:t>
            </a:r>
            <a:r>
              <a:rPr lang="en-US" sz="2400" b="1" dirty="0" err="1" smtClean="0">
                <a:solidFill>
                  <a:schemeClr val="accent6"/>
                </a:solidFill>
                <a:latin typeface="Courier New" charset="0"/>
              </a:rPr>
              <a:t>i</a:t>
            </a:r>
            <a:r>
              <a:rPr lang="en-US" sz="2400" b="1" dirty="0" smtClean="0">
                <a:solidFill>
                  <a:schemeClr val="accent6"/>
                </a:solidFill>
                <a:latin typeface="Courier New" charset="0"/>
              </a:rPr>
              <a:t> </a:t>
            </a:r>
            <a:r>
              <a:rPr lang="en-US" sz="2400" b="1" dirty="0">
                <a:solidFill>
                  <a:schemeClr val="accent6"/>
                </a:solidFill>
                <a:latin typeface="Courier New" charset="0"/>
              </a:rPr>
              <a:t>= </a:t>
            </a:r>
            <a:r>
              <a:rPr lang="en-US" sz="2400" b="1" dirty="0" err="1">
                <a:solidFill>
                  <a:schemeClr val="accent6"/>
                </a:solidFill>
                <a:latin typeface="Courier New" charset="0"/>
              </a:rPr>
              <a:t>i</a:t>
            </a:r>
            <a:r>
              <a:rPr lang="en-US" sz="2400" b="1" dirty="0">
                <a:solidFill>
                  <a:schemeClr val="accent6"/>
                </a:solidFill>
                <a:latin typeface="Courier New" charset="0"/>
              </a:rPr>
              <a:t> + 1;</a:t>
            </a:r>
          </a:p>
          <a:p>
            <a:pPr eaLnBrk="1" hangingPunct="1">
              <a:lnSpc>
                <a:spcPct val="80000"/>
              </a:lnSpc>
              <a:buFont typeface="Wingdings" charset="0"/>
              <a:buNone/>
            </a:pPr>
            <a:endParaRPr lang="en-US" sz="2400" dirty="0">
              <a:latin typeface="Courier New" charset="0"/>
            </a:endParaRPr>
          </a:p>
          <a:p>
            <a:pPr eaLnBrk="1" hangingPunct="1">
              <a:lnSpc>
                <a:spcPct val="80000"/>
              </a:lnSpc>
              <a:buFont typeface="Wingdings" charset="0"/>
              <a:buNone/>
            </a:pPr>
            <a:r>
              <a:rPr lang="en-US" sz="2400" dirty="0" err="1">
                <a:latin typeface="Courier New" charset="0"/>
              </a:rPr>
              <a:t>p</a:t>
            </a:r>
            <a:r>
              <a:rPr lang="en-US" sz="2400" dirty="0" err="1" smtClean="0">
                <a:latin typeface="Courier New" charset="0"/>
              </a:rPr>
              <a:t>rintf</a:t>
            </a:r>
            <a:r>
              <a:rPr lang="en-US" sz="2400" dirty="0" smtClean="0">
                <a:latin typeface="Courier New" charset="0"/>
              </a:rPr>
              <a:t>(“Number of characters in %s is %d\n”, </a:t>
            </a:r>
            <a:endParaRPr lang="en-US" sz="2400" dirty="0" smtClean="0">
              <a:latin typeface="Courier New" charset="0"/>
            </a:endParaRPr>
          </a:p>
          <a:p>
            <a:pPr eaLnBrk="1" hangingPunct="1">
              <a:lnSpc>
                <a:spcPct val="80000"/>
              </a:lnSpc>
              <a:buFont typeface="Wingdings" charset="0"/>
              <a:buNone/>
            </a:pPr>
            <a:r>
              <a:rPr lang="en-US" sz="2400" dirty="0">
                <a:latin typeface="Courier New" charset="0"/>
              </a:rPr>
              <a:t> </a:t>
            </a:r>
            <a:r>
              <a:rPr lang="en-US" sz="2400" dirty="0" smtClean="0">
                <a:latin typeface="Courier New" charset="0"/>
              </a:rPr>
              <a:t>      </a:t>
            </a:r>
            <a:r>
              <a:rPr lang="en-US" sz="2400" dirty="0" err="1" smtClean="0">
                <a:latin typeface="Courier New" charset="0"/>
              </a:rPr>
              <a:t>cdata</a:t>
            </a:r>
            <a:r>
              <a:rPr lang="en-US" sz="2400" dirty="0" smtClean="0">
                <a:latin typeface="Courier New" charset="0"/>
              </a:rPr>
              <a:t>, </a:t>
            </a:r>
            <a:r>
              <a:rPr lang="en-US" sz="2400" b="1" dirty="0">
                <a:solidFill>
                  <a:schemeClr val="accent6"/>
                </a:solidFill>
                <a:latin typeface="Courier New" charset="0"/>
              </a:rPr>
              <a:t>i</a:t>
            </a:r>
            <a:r>
              <a:rPr lang="en-US" sz="2400" dirty="0" smtClean="0">
                <a:latin typeface="Courier New" charset="0"/>
              </a:rPr>
              <a:t>);</a:t>
            </a:r>
            <a:endParaRPr lang="en-US" sz="2400" dirty="0">
              <a:latin typeface="Courier New" charset="0"/>
            </a:endParaRPr>
          </a:p>
          <a:p>
            <a:pPr eaLnBrk="1" hangingPunct="1">
              <a:lnSpc>
                <a:spcPct val="80000"/>
              </a:lnSpc>
              <a:buFont typeface="Wingdings" charset="0"/>
              <a:buNone/>
            </a:pPr>
            <a:endParaRPr lang="en-US" sz="2400" dirty="0">
              <a:latin typeface="Courier New" charset="0"/>
            </a:endParaRPr>
          </a:p>
        </p:txBody>
      </p:sp>
      <p:sp>
        <p:nvSpPr>
          <p:cNvPr id="6246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183E9604-4E2F-9B4B-9888-51552D80D037}" type="slidenum">
              <a:rPr lang="en-US"/>
              <a:pPr/>
              <a:t>8</a:t>
            </a:fld>
            <a:endParaRPr lang="en-US"/>
          </a:p>
        </p:txBody>
      </p:sp>
    </p:spTree>
    <p:extLst>
      <p:ext uri="{BB962C8B-B14F-4D97-AF65-F5344CB8AC3E}">
        <p14:creationId xmlns:p14="http://schemas.microsoft.com/office/powerpoint/2010/main" val="407262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269" y="214320"/>
            <a:ext cx="8229600" cy="1143000"/>
          </a:xfrm>
        </p:spPr>
        <p:txBody>
          <a:bodyPr/>
          <a:lstStyle/>
          <a:p>
            <a:r>
              <a:rPr lang="en-US" dirty="0" smtClean="0"/>
              <a:t>Strings</a:t>
            </a:r>
            <a:endParaRPr lang="en-US" dirty="0"/>
          </a:p>
        </p:txBody>
      </p:sp>
      <p:sp>
        <p:nvSpPr>
          <p:cNvPr id="3" name="Content Placeholder 2"/>
          <p:cNvSpPr>
            <a:spLocks noGrp="1"/>
          </p:cNvSpPr>
          <p:nvPr>
            <p:ph sz="quarter" idx="1"/>
          </p:nvPr>
        </p:nvSpPr>
        <p:spPr>
          <a:xfrm>
            <a:off x="948519" y="1535819"/>
            <a:ext cx="7267433" cy="4525963"/>
          </a:xfrm>
        </p:spPr>
        <p:txBody>
          <a:bodyPr/>
          <a:lstStyle/>
          <a:p>
            <a:r>
              <a:rPr lang="en-US" dirty="0" smtClean="0"/>
              <a:t>We’ve used strings</a:t>
            </a:r>
          </a:p>
          <a:p>
            <a:pPr>
              <a:spcBef>
                <a:spcPts val="3600"/>
              </a:spcBef>
            </a:pPr>
            <a:r>
              <a:rPr lang="en-US" dirty="0" smtClean="0"/>
              <a:t>Array with base type char</a:t>
            </a:r>
          </a:p>
          <a:p>
            <a:pPr lvl="1"/>
            <a:r>
              <a:rPr lang="en-US" dirty="0" smtClean="0"/>
              <a:t>One character per element</a:t>
            </a:r>
          </a:p>
          <a:p>
            <a:pPr lvl="1"/>
            <a:r>
              <a:rPr lang="en-US" dirty="0" smtClean="0"/>
              <a:t>One extra character:  </a:t>
            </a:r>
            <a:r>
              <a:rPr lang="en-US" dirty="0" smtClean="0">
                <a:latin typeface="Courier New" pitchFamily="49" charset="0"/>
                <a:cs typeface="Courier New" pitchFamily="49" charset="0"/>
              </a:rPr>
              <a:t>'\0'</a:t>
            </a:r>
          </a:p>
          <a:p>
            <a:pPr lvl="2"/>
            <a:r>
              <a:rPr lang="en-US" dirty="0" smtClean="0"/>
              <a:t>Called ‘null character’</a:t>
            </a:r>
          </a:p>
          <a:p>
            <a:pPr lvl="2"/>
            <a:r>
              <a:rPr lang="en-US" dirty="0" smtClean="0"/>
              <a:t>End marker</a:t>
            </a:r>
          </a:p>
          <a:p>
            <a:pPr marL="990600" lvl="1" indent="-533400">
              <a:buSzTx/>
              <a:buFont typeface="Wingdings" pitchFamily="2" charset="2"/>
              <a:buChar char="§"/>
            </a:pPr>
            <a:r>
              <a:rPr lang="en-US" dirty="0" smtClean="0">
                <a:sym typeface="Wingdings" pitchFamily="2" charset="2"/>
              </a:rPr>
              <a:t>Literal </a:t>
            </a:r>
            <a:r>
              <a:rPr lang="en-US" dirty="0" smtClean="0">
                <a:latin typeface="Courier New" pitchFamily="49" charset="0"/>
                <a:cs typeface="Courier New" pitchFamily="49" charset="0"/>
                <a:sym typeface="Wingdings" pitchFamily="2" charset="2"/>
              </a:rPr>
              <a:t>"Hello"</a:t>
            </a:r>
            <a:r>
              <a:rPr lang="en-US" dirty="0" smtClean="0">
                <a:sym typeface="Wingdings" pitchFamily="2" charset="2"/>
              </a:rPr>
              <a:t> stored as </a:t>
            </a:r>
            <a:r>
              <a:rPr lang="en-US" dirty="0" smtClean="0">
                <a:sym typeface="Wingdings" pitchFamily="2" charset="2"/>
              </a:rPr>
              <a:t>string:</a:t>
            </a:r>
            <a:endParaRPr lang="en-US" dirty="0" smtClean="0">
              <a:sym typeface="Wingdings" pitchFamily="2" charset="2"/>
            </a:endParaRPr>
          </a:p>
          <a:p>
            <a:pPr>
              <a:buNone/>
            </a:pPr>
            <a:endParaRPr lang="en-US" dirty="0" smtClean="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5959" y="5511845"/>
            <a:ext cx="2971800" cy="350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150684"/>
            <a:ext cx="2233613" cy="350044"/>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Line Callout 1 6"/>
          <p:cNvSpPr/>
          <p:nvPr/>
        </p:nvSpPr>
        <p:spPr>
          <a:xfrm>
            <a:off x="5341807" y="1535819"/>
            <a:ext cx="1981200" cy="569976"/>
          </a:xfrm>
          <a:prstGeom prst="borderCallout1">
            <a:avLst>
              <a:gd name="adj1" fmla="val 26536"/>
              <a:gd name="adj2" fmla="val -179"/>
              <a:gd name="adj3" fmla="val 123323"/>
              <a:gd name="adj4" fmla="val -63718"/>
            </a:avLst>
          </a:prstGeom>
          <a:solidFill>
            <a:srgbClr val="FFFF99"/>
          </a:solid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“Hello” is string literal constant</a:t>
            </a:r>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8371</TotalTime>
  <Words>3170</Words>
  <Application>Microsoft Macintosh PowerPoint</Application>
  <PresentationFormat>On-screen Show (4:3)</PresentationFormat>
  <Paragraphs>367</Paragraphs>
  <Slides>28</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Calibri</vt:lpstr>
      <vt:lpstr>Courier New</vt:lpstr>
      <vt:lpstr>ＭＳ Ｐゴシック</vt:lpstr>
      <vt:lpstr>Tahoma</vt:lpstr>
      <vt:lpstr>Times New Roman</vt:lpstr>
      <vt:lpstr>Wingdings</vt:lpstr>
      <vt:lpstr>Arial</vt:lpstr>
      <vt:lpstr>Office Theme</vt:lpstr>
      <vt:lpstr>Strings</vt:lpstr>
      <vt:lpstr>Review of ASCII &amp; Characters</vt:lpstr>
      <vt:lpstr> Review of ASCII &amp; Characters</vt:lpstr>
      <vt:lpstr>Special “Characters”</vt:lpstr>
      <vt:lpstr>Enter a string:  Hello there string1 is: Hello  string2 is: string literal string1 with spaces between characters is: H e l l o</vt:lpstr>
      <vt:lpstr>Exercise</vt:lpstr>
      <vt:lpstr>Skeleton Solution</vt:lpstr>
      <vt:lpstr>Skeleton Solution</vt:lpstr>
      <vt:lpstr>Strings</vt:lpstr>
      <vt:lpstr>String Variable Declaration</vt:lpstr>
      <vt:lpstr> String Variable</vt:lpstr>
      <vt:lpstr> String Variable Initialization</vt:lpstr>
      <vt:lpstr> String Variable Initialization</vt:lpstr>
      <vt:lpstr> String Indexes</vt:lpstr>
      <vt:lpstr> String Index Manipulation</vt:lpstr>
      <vt:lpstr>String Library</vt:lpstr>
      <vt:lpstr>String Length: strlen</vt:lpstr>
      <vt:lpstr> = with strings</vt:lpstr>
      <vt:lpstr>== with strings</vt:lpstr>
      <vt:lpstr>String Concatenate: strcat</vt:lpstr>
      <vt:lpstr>String &amp; Character Input and Output</vt:lpstr>
      <vt:lpstr>Character Input: getchar</vt:lpstr>
      <vt:lpstr>Character Output: %s and putchar</vt:lpstr>
      <vt:lpstr> String Input: gets</vt:lpstr>
      <vt:lpstr> String Input: fgets</vt:lpstr>
      <vt:lpstr>String Output: puts</vt:lpstr>
      <vt:lpstr>String Output: fputs</vt:lpstr>
      <vt:lpstr>Additional String Resources</vt:lpstr>
    </vt:vector>
  </TitlesOfParts>
  <Company>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Arrays and Matrices</dc:title>
  <dc:creator/>
  <cp:lastModifiedBy>Catherine Hochrine</cp:lastModifiedBy>
  <cp:revision>276</cp:revision>
  <dcterms:created xsi:type="dcterms:W3CDTF">1999-01-31T13:06:22Z</dcterms:created>
  <dcterms:modified xsi:type="dcterms:W3CDTF">2017-03-01T16:06:55Z</dcterms:modified>
</cp:coreProperties>
</file>